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6" r:id="rId2"/>
    <p:sldId id="471" r:id="rId3"/>
    <p:sldId id="722" r:id="rId4"/>
    <p:sldId id="733" r:id="rId5"/>
    <p:sldId id="734" r:id="rId6"/>
    <p:sldId id="638" r:id="rId7"/>
    <p:sldId id="723" r:id="rId8"/>
    <p:sldId id="724" r:id="rId9"/>
    <p:sldId id="735" r:id="rId10"/>
    <p:sldId id="508" r:id="rId11"/>
    <p:sldId id="462" r:id="rId12"/>
    <p:sldId id="736" r:id="rId13"/>
    <p:sldId id="708" r:id="rId14"/>
    <p:sldId id="725" r:id="rId15"/>
    <p:sldId id="663" r:id="rId16"/>
    <p:sldId id="667" r:id="rId17"/>
    <p:sldId id="668" r:id="rId18"/>
    <p:sldId id="669" r:id="rId19"/>
    <p:sldId id="670" r:id="rId20"/>
    <p:sldId id="672" r:id="rId21"/>
    <p:sldId id="726" r:id="rId22"/>
    <p:sldId id="727" r:id="rId23"/>
    <p:sldId id="728" r:id="rId24"/>
    <p:sldId id="729" r:id="rId25"/>
    <p:sldId id="730" r:id="rId26"/>
    <p:sldId id="731" r:id="rId27"/>
    <p:sldId id="732" r:id="rId28"/>
    <p:sldId id="737" r:id="rId29"/>
    <p:sldId id="477" r:id="rId30"/>
    <p:sldId id="674" r:id="rId31"/>
    <p:sldId id="480" r:id="rId32"/>
    <p:sldId id="568" r:id="rId33"/>
    <p:sldId id="570" r:id="rId34"/>
    <p:sldId id="572" r:id="rId35"/>
    <p:sldId id="609" r:id="rId36"/>
    <p:sldId id="518" r:id="rId3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DCE2F0"/>
    <a:srgbClr val="ACB9DB"/>
    <a:srgbClr val="FFE67D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311" autoAdjust="0"/>
    <p:restoredTop sz="93724" autoAdjust="0"/>
  </p:normalViewPr>
  <p:slideViewPr>
    <p:cSldViewPr snapToGrid="0">
      <p:cViewPr varScale="1">
        <p:scale>
          <a:sx n="62" d="100"/>
          <a:sy n="62" d="100"/>
        </p:scale>
        <p:origin x="24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1640"/>
    </p:cViewPr>
  </p:sorterViewPr>
  <p:notesViewPr>
    <p:cSldViewPr snapToGrid="0">
      <p:cViewPr>
        <p:scale>
          <a:sx n="300" d="100"/>
          <a:sy n="300" d="100"/>
        </p:scale>
        <p:origin x="-768" y="-60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47904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338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74549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59605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422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3378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3364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656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7412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6306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489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2276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9028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0579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25263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0292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2815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48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20596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283931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6435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4567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48135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6053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97919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013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6617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+mj-lt"/>
              <a:buNone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502989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948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35536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9733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9276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TW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1463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8325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7344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125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7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8" name="圖片 127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矩形 128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  <p:grpSp>
        <p:nvGrpSpPr>
          <p:cNvPr id="125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7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8" name="圖片 127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  <p:grpSp>
        <p:nvGrpSpPr>
          <p:cNvPr id="125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6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9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8" name="圖片 127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10/4/2023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10/4/2023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.emf"/><Relationship Id="rId7" Type="http://schemas.openxmlformats.org/officeDocument/2006/relationships/slide" Target="slide20.xml"/><Relationship Id="rId12" Type="http://schemas.openxmlformats.org/officeDocument/2006/relationships/slide" Target="slide1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9.xml"/><Relationship Id="rId11" Type="http://schemas.openxmlformats.org/officeDocument/2006/relationships/slide" Target="slide7.xml"/><Relationship Id="rId5" Type="http://schemas.openxmlformats.org/officeDocument/2006/relationships/slide" Target="slide15.xml"/><Relationship Id="rId10" Type="http://schemas.openxmlformats.org/officeDocument/2006/relationships/image" Target="../media/image5.emf"/><Relationship Id="rId4" Type="http://schemas.openxmlformats.org/officeDocument/2006/relationships/slide" Target="slide14.xml"/><Relationship Id="rId9" Type="http://schemas.openxmlformats.org/officeDocument/2006/relationships/slide" Target="slide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b="1" dirty="0" smtClean="0">
                <a:latin typeface="+mn-ea"/>
              </a:rPr>
              <a:t>4. </a:t>
            </a:r>
            <a:r>
              <a:rPr lang="zh-TW" altLang="en-US" sz="6000" b="1" dirty="0" smtClean="0">
                <a:latin typeface="+mn-ea"/>
              </a:rPr>
              <a:t>比較 訓練簡報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 smtClean="0">
                <a:latin typeface="+mn-ea"/>
              </a:rPr>
              <a:t>（示例一）</a:t>
            </a:r>
            <a:endParaRPr lang="en-US" sz="6000" b="1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2115" y="2945111"/>
            <a:ext cx="3222172" cy="3222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86611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683842" y="2374706"/>
            <a:ext cx="4500000" cy="255610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5010513" y="2452021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11</a:t>
            </a:fld>
            <a:endParaRPr lang="en-US" dirty="0"/>
          </a:p>
        </p:txBody>
      </p:sp>
      <p:grpSp>
        <p:nvGrpSpPr>
          <p:cNvPr id="43" name="群組 42"/>
          <p:cNvGrpSpPr/>
          <p:nvPr/>
        </p:nvGrpSpPr>
        <p:grpSpPr>
          <a:xfrm>
            <a:off x="4384042" y="3346731"/>
            <a:ext cx="3099600" cy="734202"/>
            <a:chOff x="-223397" y="4546383"/>
            <a:chExt cx="3099600" cy="763960"/>
          </a:xfrm>
        </p:grpSpPr>
        <p:sp>
          <p:nvSpPr>
            <p:cNvPr id="44" name="圓角矩形 43"/>
            <p:cNvSpPr/>
            <p:nvPr/>
          </p:nvSpPr>
          <p:spPr>
            <a:xfrm>
              <a:off x="-223397" y="4626343"/>
              <a:ext cx="3099600" cy="6840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5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823484" y="4546383"/>
              <a:ext cx="1132594" cy="758795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l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異同</a:t>
              </a:r>
            </a:p>
          </p:txBody>
        </p:sp>
      </p:grpSp>
      <p:grpSp>
        <p:nvGrpSpPr>
          <p:cNvPr id="73" name="群組 72"/>
          <p:cNvGrpSpPr/>
          <p:nvPr/>
        </p:nvGrpSpPr>
        <p:grpSpPr>
          <a:xfrm>
            <a:off x="3621784" y="5657040"/>
            <a:ext cx="4624117" cy="720000"/>
            <a:chOff x="-223397" y="4705343"/>
            <a:chExt cx="3099600" cy="491398"/>
          </a:xfrm>
        </p:grpSpPr>
        <p:sp>
          <p:nvSpPr>
            <p:cNvPr id="74" name="圓角矩形 73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76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779762"/>
              <a:ext cx="2916994" cy="3781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話語類型：比較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" name="向下箭號圖說文字 1"/>
          <p:cNvSpPr/>
          <p:nvPr/>
        </p:nvSpPr>
        <p:spPr>
          <a:xfrm>
            <a:off x="4095612" y="2973628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324333" y="1454255"/>
            <a:ext cx="921901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1688938" y="1521741"/>
            <a:ext cx="850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zh-TW" altLang="en-US" sz="32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8378444" y="1494591"/>
            <a:ext cx="79200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486593" y="980969"/>
            <a:ext cx="2424982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20210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68755" y="2374740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5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99853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14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46839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</a:t>
            </a:r>
            <a:r>
              <a:rPr lang="zh-TW" altLang="en-US" sz="2400" b="1" dirty="0">
                <a:latin typeface="+mn-ea"/>
              </a:rPr>
              <a:t>：</a:t>
            </a:r>
            <a:endParaRPr lang="en-US" altLang="zh-TW" sz="2400" b="1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學生應學會自我提問，以引導自己思考「評述性話語」的內容。</a:t>
            </a:r>
          </a:p>
          <a:p>
            <a:r>
              <a:rPr lang="zh-TW" altLang="en-US" sz="2400" dirty="0">
                <a:latin typeface="+mn-ea"/>
              </a:rPr>
              <a:t>自我提問能引導學生從三方面</a:t>
            </a:r>
            <a:r>
              <a:rPr lang="zh-TW" altLang="en-US" sz="2400" dirty="0" smtClean="0">
                <a:latin typeface="+mn-ea"/>
              </a:rPr>
              <a:t>思考比較的</a:t>
            </a:r>
            <a:r>
              <a:rPr lang="zh-TW" altLang="en-US" sz="2400" dirty="0">
                <a:latin typeface="+mn-ea"/>
              </a:rPr>
              <a:t>內容，分別為內容主題、相關的已有知識及如何歸納內容</a:t>
            </a:r>
            <a:r>
              <a:rPr lang="zh-TW" altLang="en-US" sz="2400" dirty="0"/>
              <a:t>，例子如下：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174526"/>
          <a:ext cx="9872486" cy="3017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要比較甚麼？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及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有甚麼相同及／或不同？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958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12856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0717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sp>
        <p:nvSpPr>
          <p:cNvPr id="9" name="圓角矩形 8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378721" y="2963001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958828963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008550713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9035409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801522814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9046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60238"/>
                  </a:ext>
                </a:extLst>
              </a:tr>
            </a:tbl>
          </a:graphicData>
        </a:graphic>
      </p:graphicFrame>
      <p:sp>
        <p:nvSpPr>
          <p:cNvPr id="12" name="圓角矩形 11"/>
          <p:cNvSpPr/>
          <p:nvPr/>
        </p:nvSpPr>
        <p:spPr>
          <a:xfrm>
            <a:off x="5131345" y="3333530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列出兩者相同之處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378720" y="4436234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85304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41621744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086032614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41640961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4492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235692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31345" y="4890241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兩者不同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87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1424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643836781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77079" y="4143218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兩者不同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5" name="圓角矩形 14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87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圓角矩形 21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89249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1" name="圓角矩形 10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328612" y="11587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4399134"/>
              </p:ext>
            </p:extLst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844926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77079" y="4143218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兩者相同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sp>
        <p:nvSpPr>
          <p:cNvPr id="21" name="圓角矩形 20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63184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308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學生應詳細地闡述重點，以表達更豐富的內容，例如提供細節、提供理由、舉出例子、分析帶來的影響等</a:t>
            </a:r>
            <a:r>
              <a:rPr lang="zh-TW" altLang="en-US" sz="2000" dirty="0" smtClean="0">
                <a:latin typeface="+mn-ea"/>
              </a:rPr>
              <a:t>。</a:t>
            </a:r>
          </a:p>
          <a:p>
            <a:r>
              <a:rPr lang="zh-TW" altLang="en-US" sz="20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提供</a:t>
            </a:r>
            <a:r>
              <a:rPr lang="zh-TW" altLang="en-US" sz="2000" u="sng" dirty="0" smtClean="0"/>
              <a:t>細節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如：政府門診的收費比私人診所的便宜，</a:t>
            </a:r>
            <a:r>
              <a:rPr lang="zh-TW" altLang="en-US" sz="2000" b="1" dirty="0"/>
              <a:t>政府門診每次收費約幾十元，但私人診所收費可能需要幾百元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提供理由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如：網上講座的名額比實體的較多</a:t>
            </a:r>
            <a:r>
              <a:rPr lang="zh-TW" altLang="en-US" sz="2000" dirty="0" smtClean="0"/>
              <a:t>，</a:t>
            </a:r>
            <a:r>
              <a:rPr lang="zh-TW" altLang="en-US" sz="2000" b="1" dirty="0" smtClean="0"/>
              <a:t>因為</a:t>
            </a:r>
            <a:r>
              <a:rPr lang="zh-TW" altLang="en-US" sz="2000" b="1" dirty="0"/>
              <a:t>網上形式不受場地面積限制</a:t>
            </a:r>
            <a:r>
              <a:rPr lang="zh-TW" altLang="en-US" sz="2000" dirty="0" smtClean="0"/>
              <a:t>。</a:t>
            </a:r>
            <a:endParaRPr lang="zh-TW" altLang="en-US" sz="20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舉出例子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如：欖球的裝備較簡單，</a:t>
            </a:r>
            <a:r>
              <a:rPr lang="zh-TW" altLang="en-US" sz="2000" b="1" dirty="0"/>
              <a:t>球員只會穿戴軟式護具及牙膠等</a:t>
            </a:r>
            <a:r>
              <a:rPr lang="zh-TW" altLang="en-US" sz="2000" dirty="0"/>
              <a:t>，但美式足球的裝備則較完整，</a:t>
            </a:r>
            <a:r>
              <a:rPr lang="zh-TW" altLang="en-US" sz="2000" b="1" dirty="0"/>
              <a:t>例如有堅硬的頭盔、護肩及護頸等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分析</a:t>
            </a:r>
            <a:r>
              <a:rPr lang="zh-TW" altLang="en-US" sz="2000" u="sng" dirty="0"/>
              <a:t>帶來的</a:t>
            </a:r>
            <a:r>
              <a:rPr lang="zh-TW" altLang="en-US" sz="2000" u="sng" dirty="0" smtClean="0"/>
              <a:t>影響</a:t>
            </a:r>
            <a:r>
              <a:rPr lang="en-US" altLang="zh-TW" sz="2000" u="sng" dirty="0" smtClean="0"/>
              <a:t/>
            </a:r>
            <a:br>
              <a:rPr lang="en-US" altLang="zh-TW" sz="2000" u="sng" dirty="0" smtClean="0"/>
            </a:br>
            <a:r>
              <a:rPr lang="zh-TW" altLang="en-US" sz="2000" dirty="0"/>
              <a:t>如：平板電腦的機身較筆記型電腦的輕巧及薄，</a:t>
            </a:r>
            <a:r>
              <a:rPr lang="zh-TW" altLang="en-US" sz="2000" b="1" dirty="0"/>
              <a:t>外出時更加方便攜帶</a:t>
            </a:r>
            <a:r>
              <a:rPr lang="zh-TW" altLang="en-US" sz="2000" dirty="0"/>
              <a:t>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5178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5" y="2553388"/>
            <a:ext cx="8058978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在日常生活及學習中，我們經常需要就兩個或更多主題的細節，指出它們相同及不同之處，並加以說明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在日常生活中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，我們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會從多角度比較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不同事物，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從而作出選擇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學習時，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同學經常需要將資料比較及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分析，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然後將資料有條理地展現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有條理地比較能令表達的內容更清晰，聆聽者也易於明白。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9632133" y="5927782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9330350" y="2553388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比較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63853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802179" cy="4708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b="1" dirty="0" smtClean="0">
                <a:latin typeface="+mn-ea"/>
              </a:rPr>
              <a:t>介紹：</a:t>
            </a:r>
            <a:endParaRPr lang="en-US" altLang="zh-TW" b="1" dirty="0" smtClean="0">
              <a:latin typeface="+mn-ea"/>
            </a:endParaRPr>
          </a:p>
          <a:p>
            <a:r>
              <a:rPr lang="zh-TW" altLang="en-US" dirty="0" smtClean="0">
                <a:latin typeface="+mn-ea"/>
              </a:rPr>
              <a:t>學生</a:t>
            </a:r>
            <a:r>
              <a:rPr lang="zh-TW" altLang="en-US" dirty="0">
                <a:latin typeface="+mn-ea"/>
              </a:rPr>
              <a:t>應組織內容的優次</a:t>
            </a:r>
            <a:r>
              <a:rPr lang="zh-TW" altLang="en-US" dirty="0" smtClean="0">
                <a:latin typeface="+mn-ea"/>
              </a:rPr>
              <a:t>，讓</a:t>
            </a:r>
            <a:r>
              <a:rPr lang="zh-TW" altLang="en-US" dirty="0">
                <a:latin typeface="+mn-ea"/>
              </a:rPr>
              <a:t>內容顯得更有</a:t>
            </a:r>
            <a:r>
              <a:rPr lang="zh-TW" altLang="en-US" dirty="0" smtClean="0">
                <a:latin typeface="+mn-ea"/>
              </a:rPr>
              <a:t>層次。</a:t>
            </a:r>
            <a:endParaRPr lang="en-US" altLang="zh-TW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合理優次的</a:t>
            </a:r>
            <a:r>
              <a:rPr lang="zh-TW" altLang="en-US" dirty="0" smtClean="0">
                <a:latin typeface="+mn-ea"/>
              </a:rPr>
              <a:t>示例：</a:t>
            </a:r>
            <a:endParaRPr lang="en-US" altLang="zh-TW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/>
              <a:t>由主要到</a:t>
            </a:r>
            <a:r>
              <a:rPr lang="zh-TW" altLang="en-US" u="sng" dirty="0" smtClean="0"/>
              <a:t>次要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如：先比較食品牌子的味道及價錢，再比較生產地、包裝、</a:t>
            </a:r>
            <a:r>
              <a:rPr lang="zh-TW" altLang="en-US" dirty="0" smtClean="0"/>
              <a:t>材料</a:t>
            </a:r>
            <a:r>
              <a:rPr lang="zh-TW" altLang="en-US" dirty="0"/>
              <a:t>、</a:t>
            </a:r>
            <a:r>
              <a:rPr lang="zh-TW" altLang="en-US" dirty="0" smtClean="0"/>
              <a:t>成份</a:t>
            </a:r>
            <a:r>
              <a:rPr lang="zh-TW" altLang="en-US" dirty="0"/>
              <a:t>、製作過程等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普遍到</a:t>
            </a:r>
            <a:r>
              <a:rPr lang="zh-TW" altLang="en-US" u="sng" dirty="0" smtClean="0"/>
              <a:t>特別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如：先比較吸塵機的常用功能</a:t>
            </a:r>
            <a:r>
              <a:rPr lang="zh-TW" altLang="en-US" dirty="0" smtClean="0"/>
              <a:t>及／或特徵</a:t>
            </a:r>
            <a:r>
              <a:rPr lang="zh-TW" altLang="en-US" dirty="0"/>
              <a:t>，再比較各自特有的功能</a:t>
            </a:r>
            <a:r>
              <a:rPr lang="zh-TW" altLang="en-US" dirty="0" smtClean="0"/>
              <a:t>及／或</a:t>
            </a:r>
            <a:r>
              <a:rPr lang="zh-TW" altLang="en-US" dirty="0"/>
              <a:t>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基本到</a:t>
            </a:r>
            <a:r>
              <a:rPr lang="zh-TW" altLang="en-US" u="sng" dirty="0" smtClean="0"/>
              <a:t>深入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如：先比較活動的目的、對象、日期及場地等背景資料，再比較活動需要準備的物資</a:t>
            </a:r>
            <a:r>
              <a:rPr lang="zh-TW" altLang="en-US" dirty="0" smtClean="0"/>
              <a:t>、安排</a:t>
            </a:r>
            <a:r>
              <a:rPr lang="zh-TW" altLang="en-US" dirty="0"/>
              <a:t>及分工等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具體到</a:t>
            </a:r>
            <a:r>
              <a:rPr lang="zh-TW" altLang="en-US" u="sng" dirty="0" smtClean="0"/>
              <a:t>抽象</a:t>
            </a:r>
            <a:r>
              <a:rPr lang="en-US" altLang="zh-TW" u="sng" dirty="0"/>
              <a:t/>
            </a:r>
            <a:br>
              <a:rPr lang="en-US" altLang="zh-TW" u="sng" dirty="0"/>
            </a:br>
            <a:r>
              <a:rPr lang="zh-TW" altLang="en-US" dirty="0"/>
              <a:t>如：先比較人物的外型，再比較人物的性格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先到</a:t>
            </a:r>
            <a:r>
              <a:rPr lang="zh-TW" altLang="en-US" u="sng" dirty="0" smtClean="0"/>
              <a:t>後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如：先比較飛機起飛前的特徵，然後比較起飛時的特徵，之後比較於空中飛行時的特徵</a:t>
            </a:r>
            <a:r>
              <a:rPr lang="zh-TW" altLang="en-US" dirty="0" smtClean="0"/>
              <a:t>，最後</a:t>
            </a:r>
            <a:r>
              <a:rPr lang="zh-TW" altLang="en-US" dirty="0"/>
              <a:t>比較降落時的特徵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外到</a:t>
            </a:r>
            <a:r>
              <a:rPr lang="zh-TW" altLang="en-US" u="sng" dirty="0" smtClean="0"/>
              <a:t>內</a:t>
            </a:r>
            <a:r>
              <a:rPr lang="zh-TW" altLang="en-US" u="sng" dirty="0" smtClean="0">
                <a:latin typeface="+mn-ea"/>
              </a:rPr>
              <a:t>（或</a:t>
            </a:r>
            <a:r>
              <a:rPr lang="zh-TW" altLang="en-US" u="sng" dirty="0">
                <a:latin typeface="+mn-ea"/>
              </a:rPr>
              <a:t>由內到</a:t>
            </a:r>
            <a:r>
              <a:rPr lang="zh-TW" altLang="en-US" u="sng" dirty="0" smtClean="0">
                <a:latin typeface="+mn-ea"/>
              </a:rPr>
              <a:t>外）</a:t>
            </a:r>
            <a:r>
              <a:rPr lang="en-US" altLang="zh-TW" dirty="0">
                <a:latin typeface="+mn-ea"/>
              </a:rPr>
              <a:t/>
            </a:r>
            <a:br>
              <a:rPr lang="en-US" altLang="zh-TW" dirty="0">
                <a:latin typeface="+mn-ea"/>
              </a:rPr>
            </a:br>
            <a:r>
              <a:rPr lang="zh-TW" altLang="en-US" dirty="0"/>
              <a:t>如：先比較建築物的外型及設計，再比較內裡的設施或</a:t>
            </a:r>
            <a:r>
              <a:rPr lang="zh-TW" altLang="en-US" dirty="0" smtClean="0"/>
              <a:t>設計</a:t>
            </a:r>
            <a:endParaRPr lang="zh-TW" altLang="en-US" dirty="0"/>
          </a:p>
          <a:p>
            <a:r>
              <a:rPr lang="zh-TW" altLang="en-US" dirty="0" smtClean="0">
                <a:latin typeface="+mn-ea"/>
              </a:rPr>
              <a:t>如</a:t>
            </a:r>
            <a:r>
              <a:rPr lang="zh-TW" altLang="en-US" dirty="0">
                <a:latin typeface="+mn-ea"/>
              </a:rPr>
              <a:t>學生能合理地解釋，其組織優次的方法</a:t>
            </a:r>
            <a:r>
              <a:rPr lang="zh-TW" altLang="en-US" dirty="0" smtClean="0">
                <a:latin typeface="+mn-ea"/>
              </a:rPr>
              <a:t>可與上述示例不同。</a:t>
            </a:r>
            <a:endParaRPr lang="zh-TW" altLang="en-US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0860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16089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sp>
        <p:nvSpPr>
          <p:cNvPr id="66" name="TextBox 9"/>
          <p:cNvSpPr txBox="1"/>
          <p:nvPr/>
        </p:nvSpPr>
        <p:spPr>
          <a:xfrm>
            <a:off x="2831500" y="7739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4729467" y="777360"/>
            <a:ext cx="5602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及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方面的相同</a:t>
            </a:r>
            <a:r>
              <a:rPr lang="zh-TW" altLang="en-US" i="1" dirty="0"/>
              <a:t>及</a:t>
            </a:r>
            <a:r>
              <a:rPr lang="zh-TW" altLang="en-US" i="1" dirty="0" smtClean="0"/>
              <a:t>不同之處</a:t>
            </a:r>
            <a:endParaRPr lang="en-US" i="1" dirty="0"/>
          </a:p>
        </p:txBody>
      </p:sp>
      <p:sp>
        <p:nvSpPr>
          <p:cNvPr id="68" name="Rectangle 11"/>
          <p:cNvSpPr/>
          <p:nvPr/>
        </p:nvSpPr>
        <p:spPr>
          <a:xfrm>
            <a:off x="2831500" y="1189388"/>
            <a:ext cx="1107996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/>
              <a:t>相同之處</a:t>
            </a:r>
            <a:endParaRPr lang="en-US" i="1" dirty="0"/>
          </a:p>
        </p:txBody>
      </p:sp>
      <p:sp>
        <p:nvSpPr>
          <p:cNvPr id="69" name="Rectangle 12"/>
          <p:cNvSpPr/>
          <p:nvPr/>
        </p:nvSpPr>
        <p:spPr>
          <a:xfrm>
            <a:off x="4729467" y="1513372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70" name="Rectangle 13"/>
          <p:cNvSpPr/>
          <p:nvPr/>
        </p:nvSpPr>
        <p:spPr>
          <a:xfrm>
            <a:off x="4729467" y="1189388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相同之處方面</a:t>
            </a:r>
            <a:r>
              <a:rPr lang="en-US" altLang="zh-TW" b="0" i="1" dirty="0" smtClean="0"/>
              <a:t>……</a:t>
            </a:r>
          </a:p>
        </p:txBody>
      </p:sp>
      <p:sp>
        <p:nvSpPr>
          <p:cNvPr id="71" name="Rectangle 14"/>
          <p:cNvSpPr/>
          <p:nvPr/>
        </p:nvSpPr>
        <p:spPr>
          <a:xfrm>
            <a:off x="2903508" y="1516797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72" name="Rectangle 15"/>
          <p:cNvSpPr/>
          <p:nvPr/>
        </p:nvSpPr>
        <p:spPr>
          <a:xfrm>
            <a:off x="3322439" y="18491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73" name="Rectangle 16"/>
          <p:cNvSpPr/>
          <p:nvPr/>
        </p:nvSpPr>
        <p:spPr>
          <a:xfrm>
            <a:off x="4729467" y="1849143"/>
            <a:ext cx="14029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b="0" i="1" dirty="0" smtClean="0"/>
              <a:t>都是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78" name="Rectangle 21"/>
          <p:cNvSpPr/>
          <p:nvPr/>
        </p:nvSpPr>
        <p:spPr>
          <a:xfrm>
            <a:off x="2831500" y="3541475"/>
            <a:ext cx="1107996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 smtClean="0"/>
              <a:t>不同</a:t>
            </a:r>
            <a:r>
              <a:rPr lang="zh-TW" altLang="en-US" b="1" dirty="0"/>
              <a:t>之處</a:t>
            </a:r>
            <a:endParaRPr lang="en-US" i="1" dirty="0"/>
          </a:p>
        </p:txBody>
      </p:sp>
      <p:sp>
        <p:nvSpPr>
          <p:cNvPr id="79" name="Rectangle 22"/>
          <p:cNvSpPr/>
          <p:nvPr/>
        </p:nvSpPr>
        <p:spPr>
          <a:xfrm>
            <a:off x="4729467" y="38654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0" name="Rectangle 23"/>
          <p:cNvSpPr/>
          <p:nvPr/>
        </p:nvSpPr>
        <p:spPr>
          <a:xfrm>
            <a:off x="4723679" y="3541475"/>
            <a:ext cx="19864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不同之處方面</a:t>
            </a:r>
            <a:r>
              <a:rPr lang="en-US" altLang="zh-TW" i="1" dirty="0" smtClean="0"/>
              <a:t>……</a:t>
            </a:r>
            <a:endParaRPr lang="en-US" altLang="zh-TW" b="0" i="1" dirty="0" smtClean="0"/>
          </a:p>
        </p:txBody>
      </p:sp>
      <p:sp>
        <p:nvSpPr>
          <p:cNvPr id="81" name="Rectangle 24"/>
          <p:cNvSpPr/>
          <p:nvPr/>
        </p:nvSpPr>
        <p:spPr>
          <a:xfrm>
            <a:off x="2903508" y="38688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42012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3" name="Rectangle 26"/>
          <p:cNvSpPr/>
          <p:nvPr/>
        </p:nvSpPr>
        <p:spPr>
          <a:xfrm>
            <a:off x="4729467" y="4201230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6408723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4729467" y="6412095"/>
            <a:ext cx="64427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方面有相同之處，在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方面有不同之處</a:t>
            </a:r>
            <a:endParaRPr lang="en-US" i="1" dirty="0"/>
          </a:p>
        </p:txBody>
      </p:sp>
      <p:sp>
        <p:nvSpPr>
          <p:cNvPr id="90" name="Left Arrow 37"/>
          <p:cNvSpPr/>
          <p:nvPr/>
        </p:nvSpPr>
        <p:spPr>
          <a:xfrm>
            <a:off x="6369998" y="2735723"/>
            <a:ext cx="1595402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1" name="Rectangle 38"/>
          <p:cNvSpPr/>
          <p:nvPr/>
        </p:nvSpPr>
        <p:spPr>
          <a:xfrm>
            <a:off x="3913489" y="2690884"/>
            <a:ext cx="226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2" name="Rectangle 39"/>
          <p:cNvSpPr/>
          <p:nvPr/>
        </p:nvSpPr>
        <p:spPr>
          <a:xfrm>
            <a:off x="5787410" y="2690884"/>
            <a:ext cx="2320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 </a:t>
            </a:r>
            <a:endParaRPr lang="en-US" altLang="zh-TW" sz="800" b="1" dirty="0" smtClean="0"/>
          </a:p>
        </p:txBody>
      </p:sp>
      <p:sp>
        <p:nvSpPr>
          <p:cNvPr id="93" name="Left Arrow 40"/>
          <p:cNvSpPr/>
          <p:nvPr/>
        </p:nvSpPr>
        <p:spPr>
          <a:xfrm>
            <a:off x="6369998" y="5704438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5639569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5809852" y="5639569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3502138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6442999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線接點 40"/>
          <p:cNvCxnSpPr/>
          <p:nvPr/>
        </p:nvCxnSpPr>
        <p:spPr>
          <a:xfrm>
            <a:off x="2758413" y="1155762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00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Rectangle 15"/>
          <p:cNvSpPr/>
          <p:nvPr/>
        </p:nvSpPr>
        <p:spPr>
          <a:xfrm>
            <a:off x="3652470" y="21666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43" name="Rectangle 16"/>
          <p:cNvSpPr/>
          <p:nvPr/>
        </p:nvSpPr>
        <p:spPr>
          <a:xfrm>
            <a:off x="4729467" y="21666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4" name="Rectangle 15"/>
          <p:cNvSpPr/>
          <p:nvPr/>
        </p:nvSpPr>
        <p:spPr>
          <a:xfrm>
            <a:off x="3652470" y="452758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45" name="Rectangle 16"/>
          <p:cNvSpPr/>
          <p:nvPr/>
        </p:nvSpPr>
        <p:spPr>
          <a:xfrm>
            <a:off x="4721765" y="45275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6" name="Rectangle 26"/>
          <p:cNvSpPr/>
          <p:nvPr/>
        </p:nvSpPr>
        <p:spPr>
          <a:xfrm>
            <a:off x="8410379" y="4214529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7" name="Rectangle 16"/>
          <p:cNvSpPr/>
          <p:nvPr/>
        </p:nvSpPr>
        <p:spPr>
          <a:xfrm>
            <a:off x="8410378" y="45275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4564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421234" y="1471004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39382" y="1735059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0717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3108428" y="1735059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639382" y="2475338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958828963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008550713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9035409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801522814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9046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60238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639381" y="3948571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85304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41621744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086032614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41640961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4492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235692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489821" y="1735057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pSp>
        <p:nvGrpSpPr>
          <p:cNvPr id="17" name="群組 16"/>
          <p:cNvGrpSpPr/>
          <p:nvPr/>
        </p:nvGrpSpPr>
        <p:grpSpPr>
          <a:xfrm>
            <a:off x="123954" y="1805078"/>
            <a:ext cx="1332000" cy="1046644"/>
            <a:chOff x="29274" y="2034983"/>
            <a:chExt cx="1303407" cy="727161"/>
          </a:xfrm>
        </p:grpSpPr>
        <p:sp>
          <p:nvSpPr>
            <p:cNvPr id="1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9274" y="2034983"/>
              <a:ext cx="1303407" cy="575257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相同之處方面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1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23851" y="2581522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1" name="群組 20"/>
          <p:cNvGrpSpPr/>
          <p:nvPr/>
        </p:nvGrpSpPr>
        <p:grpSpPr>
          <a:xfrm>
            <a:off x="163528" y="5032137"/>
            <a:ext cx="1332000" cy="1010548"/>
            <a:chOff x="251210" y="5124176"/>
            <a:chExt cx="1584000" cy="936107"/>
          </a:xfrm>
        </p:grpSpPr>
        <p:sp>
          <p:nvSpPr>
            <p:cNvPr id="2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51210" y="5293276"/>
              <a:ext cx="1584000" cy="767007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不同之處方面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2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91156" y="512417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6" name="群組 25"/>
          <p:cNvGrpSpPr/>
          <p:nvPr/>
        </p:nvGrpSpPr>
        <p:grpSpPr>
          <a:xfrm>
            <a:off x="1809844" y="2552384"/>
            <a:ext cx="2070314" cy="540000"/>
            <a:chOff x="2364582" y="2692064"/>
            <a:chExt cx="2070314" cy="526965"/>
          </a:xfrm>
        </p:grpSpPr>
        <p:sp>
          <p:nvSpPr>
            <p:cNvPr id="2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5526333" y="1257232"/>
            <a:ext cx="5616000" cy="707968"/>
            <a:chOff x="7675560" y="1312812"/>
            <a:chExt cx="5616000" cy="710516"/>
          </a:xfrm>
        </p:grpSpPr>
        <p:sp>
          <p:nvSpPr>
            <p:cNvPr id="3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616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方面的相同及不同之處</a:t>
              </a:r>
            </a:p>
          </p:txBody>
        </p:sp>
        <p:sp>
          <p:nvSpPr>
            <p:cNvPr id="3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1819102" y="4004954"/>
            <a:ext cx="2098493" cy="567581"/>
            <a:chOff x="1906784" y="4166761"/>
            <a:chExt cx="2098493" cy="516040"/>
          </a:xfrm>
        </p:grpSpPr>
        <p:sp>
          <p:nvSpPr>
            <p:cNvPr id="3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987838" y="4191837"/>
              <a:ext cx="2017439" cy="490964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1906784" y="4166761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1807073" y="4801143"/>
            <a:ext cx="2114422" cy="540000"/>
            <a:chOff x="1894755" y="4961928"/>
            <a:chExt cx="2114422" cy="488442"/>
          </a:xfrm>
        </p:grpSpPr>
        <p:sp>
          <p:nvSpPr>
            <p:cNvPr id="3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991738" y="4961928"/>
              <a:ext cx="2017439" cy="488442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1894755" y="496638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群組 52"/>
          <p:cNvGrpSpPr/>
          <p:nvPr/>
        </p:nvGrpSpPr>
        <p:grpSpPr>
          <a:xfrm>
            <a:off x="4580130" y="5482310"/>
            <a:ext cx="5868093" cy="651856"/>
            <a:chOff x="4636692" y="5786744"/>
            <a:chExt cx="7350960" cy="454372"/>
          </a:xfrm>
        </p:grpSpPr>
        <p:sp>
          <p:nvSpPr>
            <p:cNvPr id="5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3" y="5866563"/>
              <a:ext cx="7260649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方面有相同之處，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方面有不同之處</a:t>
              </a:r>
              <a:endParaRPr lang="zh-TW" altLang="en-US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5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群組 55"/>
          <p:cNvGrpSpPr/>
          <p:nvPr/>
        </p:nvGrpSpPr>
        <p:grpSpPr>
          <a:xfrm>
            <a:off x="1809844" y="3309652"/>
            <a:ext cx="2070314" cy="540000"/>
            <a:chOff x="2364582" y="2692064"/>
            <a:chExt cx="2070314" cy="526965"/>
          </a:xfrm>
        </p:grpSpPr>
        <p:sp>
          <p:nvSpPr>
            <p:cNvPr id="5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5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00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pSp>
        <p:nvGrpSpPr>
          <p:cNvPr id="71" name="群組 70"/>
          <p:cNvGrpSpPr/>
          <p:nvPr/>
        </p:nvGrpSpPr>
        <p:grpSpPr>
          <a:xfrm>
            <a:off x="5399332" y="2556861"/>
            <a:ext cx="5356335" cy="540000"/>
            <a:chOff x="6140905" y="2735998"/>
            <a:chExt cx="5164051" cy="526965"/>
          </a:xfrm>
        </p:grpSpPr>
        <p:sp>
          <p:nvSpPr>
            <p:cNvPr id="7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272346" y="2735998"/>
              <a:ext cx="503261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7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140905" y="2973859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5405575" y="3338794"/>
            <a:ext cx="5357814" cy="540000"/>
            <a:chOff x="5713421" y="2735998"/>
            <a:chExt cx="5357814" cy="526965"/>
          </a:xfrm>
        </p:grpSpPr>
        <p:sp>
          <p:nvSpPr>
            <p:cNvPr id="7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7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>
            <a:off x="4852846" y="3978027"/>
            <a:ext cx="5686524" cy="684000"/>
            <a:chOff x="4318189" y="4179525"/>
            <a:chExt cx="5686524" cy="720080"/>
          </a:xfrm>
        </p:grpSpPr>
        <p:sp>
          <p:nvSpPr>
            <p:cNvPr id="7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群組 79"/>
          <p:cNvGrpSpPr/>
          <p:nvPr/>
        </p:nvGrpSpPr>
        <p:grpSpPr>
          <a:xfrm>
            <a:off x="5798173" y="4712137"/>
            <a:ext cx="5686524" cy="684000"/>
            <a:chOff x="4318189" y="4179525"/>
            <a:chExt cx="5686524" cy="720080"/>
          </a:xfrm>
        </p:grpSpPr>
        <p:sp>
          <p:nvSpPr>
            <p:cNvPr id="8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8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3061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24</a:t>
            </a:fld>
            <a:endParaRPr lang="en-US" dirty="0"/>
          </a:p>
        </p:txBody>
      </p:sp>
      <p:sp>
        <p:nvSpPr>
          <p:cNvPr id="66" name="TextBox 9"/>
          <p:cNvSpPr txBox="1"/>
          <p:nvPr/>
        </p:nvSpPr>
        <p:spPr>
          <a:xfrm>
            <a:off x="2831500" y="10152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4742167" y="1018660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及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有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方面的不同之處</a:t>
            </a:r>
            <a:endParaRPr lang="en-US" i="1" dirty="0"/>
          </a:p>
        </p:txBody>
      </p:sp>
      <p:sp>
        <p:nvSpPr>
          <p:cNvPr id="79" name="Rectangle 22"/>
          <p:cNvSpPr/>
          <p:nvPr/>
        </p:nvSpPr>
        <p:spPr>
          <a:xfrm>
            <a:off x="4742167" y="14651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1" name="Rectangle 24"/>
          <p:cNvSpPr/>
          <p:nvPr/>
        </p:nvSpPr>
        <p:spPr>
          <a:xfrm>
            <a:off x="2903508" y="14685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18009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5998843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4742167" y="6002215"/>
            <a:ext cx="4006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方面有不同之處</a:t>
            </a:r>
            <a:endParaRPr lang="en-US" i="1" dirty="0"/>
          </a:p>
        </p:txBody>
      </p:sp>
      <p:sp>
        <p:nvSpPr>
          <p:cNvPr id="93" name="Left Arrow 40"/>
          <p:cNvSpPr/>
          <p:nvPr/>
        </p:nvSpPr>
        <p:spPr>
          <a:xfrm>
            <a:off x="6382698" y="3354764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3289895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5972864" y="3289895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1457438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5995541"/>
            <a:ext cx="86400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00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2" name="Rectangle 27"/>
          <p:cNvSpPr/>
          <p:nvPr/>
        </p:nvSpPr>
        <p:spPr>
          <a:xfrm>
            <a:off x="4742167" y="4040223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</a:t>
            </a:r>
            <a:r>
              <a:rPr lang="zh-TW" altLang="en-US" i="1" dirty="0"/>
              <a:t>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3" name="Rectangle 28"/>
          <p:cNvSpPr/>
          <p:nvPr/>
        </p:nvSpPr>
        <p:spPr>
          <a:xfrm>
            <a:off x="2903508" y="4043647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44" name="Rectangle 29"/>
          <p:cNvSpPr/>
          <p:nvPr/>
        </p:nvSpPr>
        <p:spPr>
          <a:xfrm>
            <a:off x="3322439" y="437599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29" name="Rectangle 15"/>
          <p:cNvSpPr/>
          <p:nvPr/>
        </p:nvSpPr>
        <p:spPr>
          <a:xfrm>
            <a:off x="3639770" y="215268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1" name="Rectangle 15"/>
          <p:cNvSpPr/>
          <p:nvPr/>
        </p:nvSpPr>
        <p:spPr>
          <a:xfrm>
            <a:off x="3639770" y="4689378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3" name="Rectangle 26"/>
          <p:cNvSpPr/>
          <p:nvPr/>
        </p:nvSpPr>
        <p:spPr>
          <a:xfrm>
            <a:off x="4737168" y="1804178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4" name="Rectangle 16"/>
          <p:cNvSpPr/>
          <p:nvPr/>
        </p:nvSpPr>
        <p:spPr>
          <a:xfrm>
            <a:off x="4729466" y="21526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5" name="Rectangle 26"/>
          <p:cNvSpPr/>
          <p:nvPr/>
        </p:nvSpPr>
        <p:spPr>
          <a:xfrm>
            <a:off x="8418080" y="1817477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6" name="Rectangle 16"/>
          <p:cNvSpPr/>
          <p:nvPr/>
        </p:nvSpPr>
        <p:spPr>
          <a:xfrm>
            <a:off x="8418079" y="2152684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1" name="Rectangle 26"/>
          <p:cNvSpPr/>
          <p:nvPr/>
        </p:nvSpPr>
        <p:spPr>
          <a:xfrm>
            <a:off x="4744869" y="4406783"/>
            <a:ext cx="3348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6" name="Rectangle 16"/>
          <p:cNvSpPr/>
          <p:nvPr/>
        </p:nvSpPr>
        <p:spPr>
          <a:xfrm>
            <a:off x="4737167" y="4689378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7" name="Rectangle 26"/>
          <p:cNvSpPr/>
          <p:nvPr/>
        </p:nvSpPr>
        <p:spPr>
          <a:xfrm>
            <a:off x="8425781" y="4420082"/>
            <a:ext cx="2016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b="0" i="1" dirty="0" smtClean="0"/>
              <a:t>而／但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48" name="Rectangle 16"/>
          <p:cNvSpPr/>
          <p:nvPr/>
        </p:nvSpPr>
        <p:spPr>
          <a:xfrm>
            <a:off x="8425780" y="4689378"/>
            <a:ext cx="3780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7652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643836781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pSp>
        <p:nvGrpSpPr>
          <p:cNvPr id="26" name="群組 25"/>
          <p:cNvGrpSpPr/>
          <p:nvPr/>
        </p:nvGrpSpPr>
        <p:grpSpPr>
          <a:xfrm>
            <a:off x="1897526" y="3017934"/>
            <a:ext cx="2070314" cy="540000"/>
            <a:chOff x="2364582" y="2692064"/>
            <a:chExt cx="2070314" cy="526965"/>
          </a:xfrm>
        </p:grpSpPr>
        <p:sp>
          <p:nvSpPr>
            <p:cNvPr id="2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9" name="群組 28"/>
          <p:cNvGrpSpPr/>
          <p:nvPr/>
        </p:nvGrpSpPr>
        <p:grpSpPr>
          <a:xfrm>
            <a:off x="5131415" y="1598740"/>
            <a:ext cx="5040000" cy="707968"/>
            <a:chOff x="7675560" y="1312812"/>
            <a:chExt cx="5040000" cy="710516"/>
          </a:xfrm>
        </p:grpSpPr>
        <p:sp>
          <p:nvSpPr>
            <p:cNvPr id="3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040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方面的不同之處</a:t>
              </a:r>
            </a:p>
          </p:txBody>
        </p:sp>
        <p:sp>
          <p:nvSpPr>
            <p:cNvPr id="3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2" name="群組 31"/>
          <p:cNvGrpSpPr/>
          <p:nvPr/>
        </p:nvGrpSpPr>
        <p:grpSpPr>
          <a:xfrm>
            <a:off x="4940528" y="2882812"/>
            <a:ext cx="5686524" cy="684000"/>
            <a:chOff x="4318189" y="4179525"/>
            <a:chExt cx="5686524" cy="720080"/>
          </a:xfrm>
        </p:grpSpPr>
        <p:sp>
          <p:nvSpPr>
            <p:cNvPr id="3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群組 34"/>
          <p:cNvGrpSpPr/>
          <p:nvPr/>
        </p:nvGrpSpPr>
        <p:grpSpPr>
          <a:xfrm>
            <a:off x="4732380" y="5899872"/>
            <a:ext cx="4067999" cy="651856"/>
            <a:chOff x="4636692" y="5786744"/>
            <a:chExt cx="5095992" cy="454372"/>
          </a:xfrm>
        </p:grpSpPr>
        <p:sp>
          <p:nvSpPr>
            <p:cNvPr id="3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4" y="5866563"/>
              <a:ext cx="5005680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方面有不同之處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群組 37"/>
          <p:cNvGrpSpPr/>
          <p:nvPr/>
        </p:nvGrpSpPr>
        <p:grpSpPr>
          <a:xfrm>
            <a:off x="1897526" y="3775202"/>
            <a:ext cx="2070314" cy="540000"/>
            <a:chOff x="2364582" y="2692064"/>
            <a:chExt cx="2070314" cy="526965"/>
          </a:xfrm>
        </p:grpSpPr>
        <p:sp>
          <p:nvSpPr>
            <p:cNvPr id="3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4" name="群組 43"/>
          <p:cNvGrpSpPr/>
          <p:nvPr/>
        </p:nvGrpSpPr>
        <p:grpSpPr>
          <a:xfrm>
            <a:off x="1897526" y="4503781"/>
            <a:ext cx="2070314" cy="540000"/>
            <a:chOff x="2364582" y="2692064"/>
            <a:chExt cx="2070314" cy="526965"/>
          </a:xfrm>
        </p:grpSpPr>
        <p:sp>
          <p:nvSpPr>
            <p:cNvPr id="4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第三，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群組 46"/>
          <p:cNvGrpSpPr/>
          <p:nvPr/>
        </p:nvGrpSpPr>
        <p:grpSpPr>
          <a:xfrm>
            <a:off x="1897526" y="5264612"/>
            <a:ext cx="2070314" cy="540000"/>
            <a:chOff x="2364582" y="2692064"/>
            <a:chExt cx="2070314" cy="526965"/>
          </a:xfrm>
        </p:grpSpPr>
        <p:sp>
          <p:nvSpPr>
            <p:cNvPr id="4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最後，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1" name="群組 70"/>
          <p:cNvGrpSpPr/>
          <p:nvPr/>
        </p:nvGrpSpPr>
        <p:grpSpPr>
          <a:xfrm>
            <a:off x="5885855" y="3646263"/>
            <a:ext cx="5686524" cy="684000"/>
            <a:chOff x="4318189" y="4179525"/>
            <a:chExt cx="5686524" cy="720080"/>
          </a:xfrm>
        </p:grpSpPr>
        <p:sp>
          <p:nvSpPr>
            <p:cNvPr id="7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4" name="群組 73"/>
          <p:cNvGrpSpPr/>
          <p:nvPr/>
        </p:nvGrpSpPr>
        <p:grpSpPr>
          <a:xfrm>
            <a:off x="4940528" y="4395909"/>
            <a:ext cx="5686524" cy="684000"/>
            <a:chOff x="4318189" y="4179525"/>
            <a:chExt cx="5686524" cy="720080"/>
          </a:xfrm>
        </p:grpSpPr>
        <p:sp>
          <p:nvSpPr>
            <p:cNvPr id="7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群組 76"/>
          <p:cNvGrpSpPr/>
          <p:nvPr/>
        </p:nvGrpSpPr>
        <p:grpSpPr>
          <a:xfrm>
            <a:off x="5885855" y="5142545"/>
            <a:ext cx="5686524" cy="684000"/>
            <a:chOff x="4318189" y="4179525"/>
            <a:chExt cx="5686524" cy="720080"/>
          </a:xfrm>
        </p:grpSpPr>
        <p:sp>
          <p:nvSpPr>
            <p:cNvPr id="7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460713" y="4179525"/>
              <a:ext cx="5544000" cy="72008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</a:rPr>
                <a:t>而／但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7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318189" y="449934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4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00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31163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66" name="TextBox 9"/>
          <p:cNvSpPr txBox="1"/>
          <p:nvPr/>
        </p:nvSpPr>
        <p:spPr>
          <a:xfrm>
            <a:off x="2831500" y="1015288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67" name="TextBox 10"/>
          <p:cNvSpPr txBox="1"/>
          <p:nvPr/>
        </p:nvSpPr>
        <p:spPr>
          <a:xfrm>
            <a:off x="5146479" y="1018660"/>
            <a:ext cx="49103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/>
              <a:t>我會比較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/>
              <a:t>及</a:t>
            </a:r>
            <a:r>
              <a:rPr lang="en-US" altLang="zh-TW" i="1" dirty="0"/>
              <a:t>……</a:t>
            </a:r>
            <a:r>
              <a:rPr lang="zh-TW" altLang="en-US" i="1" dirty="0"/>
              <a:t>有</a:t>
            </a:r>
            <a:r>
              <a:rPr lang="en-US" altLang="zh-TW" i="1" dirty="0"/>
              <a:t>……</a:t>
            </a:r>
            <a:r>
              <a:rPr lang="zh-TW" altLang="en-US" i="1" dirty="0"/>
              <a:t>方面的</a:t>
            </a:r>
            <a:r>
              <a:rPr lang="zh-TW" altLang="en-US" i="1" dirty="0" smtClean="0"/>
              <a:t>相同之處</a:t>
            </a:r>
            <a:endParaRPr lang="en-US" altLang="zh-TW" i="1" dirty="0"/>
          </a:p>
        </p:txBody>
      </p:sp>
      <p:sp>
        <p:nvSpPr>
          <p:cNvPr id="79" name="Rectangle 22"/>
          <p:cNvSpPr/>
          <p:nvPr/>
        </p:nvSpPr>
        <p:spPr>
          <a:xfrm>
            <a:off x="5146479" y="1465159"/>
            <a:ext cx="1887055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</a:t>
            </a:r>
            <a:r>
              <a:rPr lang="zh-TW" altLang="en-US" i="1" dirty="0"/>
              <a:t>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81" name="Rectangle 24"/>
          <p:cNvSpPr/>
          <p:nvPr/>
        </p:nvSpPr>
        <p:spPr>
          <a:xfrm>
            <a:off x="2903508" y="1468584"/>
            <a:ext cx="1685077" cy="3323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82" name="Rectangle 25"/>
          <p:cNvSpPr/>
          <p:nvPr/>
        </p:nvSpPr>
        <p:spPr>
          <a:xfrm>
            <a:off x="3322439" y="1800930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83" name="Rectangle 26"/>
          <p:cNvSpPr/>
          <p:nvPr/>
        </p:nvSpPr>
        <p:spPr>
          <a:xfrm>
            <a:off x="5146479" y="1800930"/>
            <a:ext cx="36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i="1" dirty="0" smtClean="0"/>
              <a:t>都是</a:t>
            </a:r>
            <a:r>
              <a:rPr lang="en-US" altLang="zh-TW" i="1" dirty="0" smtClean="0"/>
              <a:t>……</a:t>
            </a:r>
            <a:endParaRPr lang="en-US" altLang="zh-TW" i="1" dirty="0"/>
          </a:p>
        </p:txBody>
      </p:sp>
      <p:sp>
        <p:nvSpPr>
          <p:cNvPr id="87" name="TextBox 31"/>
          <p:cNvSpPr txBox="1"/>
          <p:nvPr/>
        </p:nvSpPr>
        <p:spPr>
          <a:xfrm>
            <a:off x="2831500" y="4837055"/>
            <a:ext cx="646331" cy="332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b="1" dirty="0"/>
          </a:p>
        </p:txBody>
      </p:sp>
      <p:sp>
        <p:nvSpPr>
          <p:cNvPr id="88" name="TextBox 32"/>
          <p:cNvSpPr txBox="1"/>
          <p:nvPr/>
        </p:nvSpPr>
        <p:spPr>
          <a:xfrm>
            <a:off x="5146479" y="4840427"/>
            <a:ext cx="4006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總括而言，它們在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方面有相同之處</a:t>
            </a:r>
            <a:endParaRPr lang="en-US" i="1" dirty="0"/>
          </a:p>
        </p:txBody>
      </p:sp>
      <p:sp>
        <p:nvSpPr>
          <p:cNvPr id="93" name="Left Arrow 40"/>
          <p:cNvSpPr/>
          <p:nvPr/>
        </p:nvSpPr>
        <p:spPr>
          <a:xfrm>
            <a:off x="6636698" y="2761170"/>
            <a:ext cx="1594800" cy="647897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dirty="0" smtClean="0">
                <a:solidFill>
                  <a:srgbClr val="FF0000"/>
                </a:solidFill>
              </a:rPr>
              <a:t>如此類推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Rectangle 34"/>
          <p:cNvSpPr/>
          <p:nvPr/>
        </p:nvSpPr>
        <p:spPr>
          <a:xfrm>
            <a:off x="3922980" y="2696301"/>
            <a:ext cx="216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sp>
        <p:nvSpPr>
          <p:cNvPr id="95" name="Rectangle 35"/>
          <p:cNvSpPr/>
          <p:nvPr/>
        </p:nvSpPr>
        <p:spPr>
          <a:xfrm>
            <a:off x="6226864" y="2696301"/>
            <a:ext cx="27087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 smtClean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endParaRPr lang="en-US" altLang="zh-TW" sz="8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800" b="1" dirty="0"/>
              <a:t> </a:t>
            </a:r>
            <a:r>
              <a:rPr lang="zh-TW" altLang="en-US" sz="800" b="1" dirty="0" smtClean="0"/>
              <a:t> </a:t>
            </a:r>
            <a:endParaRPr lang="en-US" altLang="zh-TW" sz="800" b="1" dirty="0" smtClean="0"/>
          </a:p>
        </p:txBody>
      </p:sp>
      <p:cxnSp>
        <p:nvCxnSpPr>
          <p:cNvPr id="97" name="直線接點 96"/>
          <p:cNvCxnSpPr/>
          <p:nvPr/>
        </p:nvCxnSpPr>
        <p:spPr>
          <a:xfrm>
            <a:off x="2758563" y="1457438"/>
            <a:ext cx="9061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線接點 39"/>
          <p:cNvCxnSpPr/>
          <p:nvPr/>
        </p:nvCxnSpPr>
        <p:spPr>
          <a:xfrm>
            <a:off x="2758563" y="4833753"/>
            <a:ext cx="90614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Rectangle 27"/>
          <p:cNvSpPr/>
          <p:nvPr/>
        </p:nvSpPr>
        <p:spPr>
          <a:xfrm>
            <a:off x="5146479" y="3497429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</a:t>
            </a:r>
            <a:r>
              <a:rPr lang="zh-TW" altLang="en-US" i="1" dirty="0"/>
              <a:t>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43" name="Rectangle 28"/>
          <p:cNvSpPr/>
          <p:nvPr/>
        </p:nvSpPr>
        <p:spPr>
          <a:xfrm>
            <a:off x="2903508" y="3500853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44" name="Rectangle 29"/>
          <p:cNvSpPr/>
          <p:nvPr/>
        </p:nvSpPr>
        <p:spPr>
          <a:xfrm>
            <a:off x="3322439" y="3833199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45" name="Rectangle 33"/>
          <p:cNvSpPr/>
          <p:nvPr/>
        </p:nvSpPr>
        <p:spPr>
          <a:xfrm>
            <a:off x="5146479" y="3821413"/>
            <a:ext cx="360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/>
              <a:t>……</a:t>
            </a:r>
            <a:r>
              <a:rPr lang="zh-TW" altLang="en-US" i="1" dirty="0" smtClean="0"/>
              <a:t>都是</a:t>
            </a:r>
            <a:r>
              <a:rPr lang="en-US" altLang="zh-TW" i="1" dirty="0" smtClean="0"/>
              <a:t>……</a:t>
            </a:r>
            <a:endParaRPr lang="en-US" altLang="zh-TW" i="1" dirty="0"/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178300" y="11500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30" name="Rectangle 15"/>
          <p:cNvSpPr/>
          <p:nvPr/>
        </p:nvSpPr>
        <p:spPr>
          <a:xfrm>
            <a:off x="3639770" y="21412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1" name="Rectangle 16"/>
          <p:cNvSpPr/>
          <p:nvPr/>
        </p:nvSpPr>
        <p:spPr>
          <a:xfrm>
            <a:off x="5133779" y="21412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2" name="Rectangle 15"/>
          <p:cNvSpPr/>
          <p:nvPr/>
        </p:nvSpPr>
        <p:spPr>
          <a:xfrm>
            <a:off x="3639770" y="413514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Microsoft JhengHei UI" panose="020B0604030504040204" pitchFamily="34" charset="-120"/>
              <a:buChar char="╶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3" name="Rectangle 16"/>
          <p:cNvSpPr/>
          <p:nvPr/>
        </p:nvSpPr>
        <p:spPr>
          <a:xfrm>
            <a:off x="5133779" y="4135143"/>
            <a:ext cx="65756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2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1809" y="709912"/>
            <a:ext cx="2315722" cy="1116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21119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graphicFrame>
        <p:nvGraphicFramePr>
          <p:cNvPr id="15" name="表格 14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844926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pSp>
        <p:nvGrpSpPr>
          <p:cNvPr id="25" name="群組 24"/>
          <p:cNvGrpSpPr/>
          <p:nvPr/>
        </p:nvGrpSpPr>
        <p:grpSpPr>
          <a:xfrm>
            <a:off x="1897526" y="2804992"/>
            <a:ext cx="2070314" cy="540000"/>
            <a:chOff x="2364582" y="2692064"/>
            <a:chExt cx="2070314" cy="526965"/>
          </a:xfrm>
        </p:grpSpPr>
        <p:sp>
          <p:nvSpPr>
            <p:cNvPr id="2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第一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，在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2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群組 27"/>
          <p:cNvGrpSpPr/>
          <p:nvPr/>
        </p:nvGrpSpPr>
        <p:grpSpPr>
          <a:xfrm>
            <a:off x="5429705" y="2821198"/>
            <a:ext cx="5351441" cy="540000"/>
            <a:chOff x="6140905" y="2735998"/>
            <a:chExt cx="5351441" cy="526965"/>
          </a:xfrm>
        </p:grpSpPr>
        <p:sp>
          <p:nvSpPr>
            <p:cNvPr id="2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272346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3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140905" y="2973859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群組 30"/>
          <p:cNvGrpSpPr/>
          <p:nvPr/>
        </p:nvGrpSpPr>
        <p:grpSpPr>
          <a:xfrm>
            <a:off x="4915515" y="1713040"/>
            <a:ext cx="5040000" cy="707968"/>
            <a:chOff x="7675560" y="1312812"/>
            <a:chExt cx="5040000" cy="710516"/>
          </a:xfrm>
        </p:grpSpPr>
        <p:sp>
          <p:nvSpPr>
            <p:cNvPr id="3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75560" y="1312812"/>
              <a:ext cx="5040000" cy="540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我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會比較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／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有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方面的相同之處</a:t>
              </a:r>
            </a:p>
          </p:txBody>
        </p:sp>
        <p:sp>
          <p:nvSpPr>
            <p:cNvPr id="3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45655" y="1842706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4667812" y="5938118"/>
            <a:ext cx="4067999" cy="651856"/>
            <a:chOff x="4636692" y="5786744"/>
            <a:chExt cx="5095992" cy="454372"/>
          </a:xfrm>
        </p:grpSpPr>
        <p:sp>
          <p:nvSpPr>
            <p:cNvPr id="3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727004" y="5866563"/>
              <a:ext cx="5005680" cy="374553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 smtClean="0">
                  <a:solidFill>
                    <a:schemeClr val="tx1"/>
                  </a:solidFill>
                </a:rPr>
                <a:t>總括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而言，它們在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方面有相同之處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36692" y="5786744"/>
              <a:ext cx="225486" cy="13801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7" name="群組 36"/>
          <p:cNvGrpSpPr/>
          <p:nvPr/>
        </p:nvGrpSpPr>
        <p:grpSpPr>
          <a:xfrm>
            <a:off x="1897526" y="3562260"/>
            <a:ext cx="2070314" cy="540000"/>
            <a:chOff x="2364582" y="2692064"/>
            <a:chExt cx="2070314" cy="526965"/>
          </a:xfrm>
        </p:grpSpPr>
        <p:sp>
          <p:nvSpPr>
            <p:cNvPr id="3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3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0" name="群組 39"/>
          <p:cNvGrpSpPr/>
          <p:nvPr/>
        </p:nvGrpSpPr>
        <p:grpSpPr>
          <a:xfrm>
            <a:off x="5435947" y="3603131"/>
            <a:ext cx="5357814" cy="540000"/>
            <a:chOff x="5713421" y="2735998"/>
            <a:chExt cx="5357814" cy="526965"/>
          </a:xfrm>
        </p:grpSpPr>
        <p:sp>
          <p:nvSpPr>
            <p:cNvPr id="4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4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3" name="群組 42"/>
          <p:cNvGrpSpPr/>
          <p:nvPr/>
        </p:nvGrpSpPr>
        <p:grpSpPr>
          <a:xfrm>
            <a:off x="1897526" y="4328417"/>
            <a:ext cx="2070314" cy="540000"/>
            <a:chOff x="2364582" y="2692064"/>
            <a:chExt cx="2070314" cy="526965"/>
          </a:xfrm>
        </p:grpSpPr>
        <p:sp>
          <p:nvSpPr>
            <p:cNvPr id="4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第三，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群組 45"/>
          <p:cNvGrpSpPr/>
          <p:nvPr/>
        </p:nvGrpSpPr>
        <p:grpSpPr>
          <a:xfrm>
            <a:off x="1897526" y="5126826"/>
            <a:ext cx="2070314" cy="540000"/>
            <a:chOff x="2364582" y="2692064"/>
            <a:chExt cx="2070314" cy="526965"/>
          </a:xfrm>
        </p:grpSpPr>
        <p:sp>
          <p:nvSpPr>
            <p:cNvPr id="4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98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TW" altLang="en-US" sz="1600" b="1" i="1" dirty="0" smtClean="0">
                  <a:solidFill>
                    <a:schemeClr val="tx1"/>
                  </a:solidFill>
                </a:rPr>
                <a:t>最後，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4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303840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群組 48"/>
          <p:cNvGrpSpPr/>
          <p:nvPr/>
        </p:nvGrpSpPr>
        <p:grpSpPr>
          <a:xfrm>
            <a:off x="5435947" y="4403231"/>
            <a:ext cx="5357814" cy="540000"/>
            <a:chOff x="5713421" y="2735998"/>
            <a:chExt cx="5357814" cy="526965"/>
          </a:xfrm>
        </p:grpSpPr>
        <p:sp>
          <p:nvSpPr>
            <p:cNvPr id="5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5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群組 51"/>
          <p:cNvGrpSpPr/>
          <p:nvPr/>
        </p:nvGrpSpPr>
        <p:grpSpPr>
          <a:xfrm>
            <a:off x="5435947" y="5152531"/>
            <a:ext cx="5357814" cy="540000"/>
            <a:chOff x="5713421" y="2735998"/>
            <a:chExt cx="5357814" cy="526965"/>
          </a:xfrm>
        </p:grpSpPr>
        <p:sp>
          <p:nvSpPr>
            <p:cNvPr id="5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851235" y="2735998"/>
              <a:ext cx="5220000" cy="526965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都是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，是／要／會／因為／例如／所以／可以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5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713421" y="301322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dirty="0">
                <a:solidFill>
                  <a:schemeClr val="tx1"/>
                </a:solidFill>
              </a:endParaRPr>
            </a:p>
          </p:txBody>
        </p:sp>
      </p:grpSp>
      <p:sp>
        <p:nvSpPr>
          <p:cNvPr id="5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178300" y="11500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5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6188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6738221" y="457672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60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710280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55531508"/>
              </p:ext>
            </p:extLst>
          </p:nvPr>
        </p:nvGraphicFramePr>
        <p:xfrm>
          <a:off x="604375" y="1805882"/>
          <a:ext cx="10983250" cy="429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83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33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我會比較海洋公園及香港迪士尼樂園的相同及不同之處。</a:t>
                      </a:r>
                      <a:endParaRPr lang="en-US" sz="2000" b="0" i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相同之處方面，第一，在設施方面，它們都是有機動遊戲的，因為它們都是作為大型主題公園吸引遊客的必備設施，另外它們都是有商店的，可以讓遊客購買紀念品。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第二，在交通方面，遊客都是可以選擇乘搭港鐵或巴士前往兩個地方的，因為兩個地方都有港鐵及巴士直達。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不同之處方面，第一，在面積方面，海洋公園是較大的，它是依山而建，分山上和山下兩大部分的，而迪士尼樂園就是較小的，只是一塊平地。</a:t>
                      </a:r>
                      <a:endParaRPr lang="en-US" altLang="zh-TW" sz="2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第二，在觀賞項目方面，海洋公園是有海洋生物的，因為海洋公園的主題是海洋。而迪士尼樂園就是有卡通人物的，因為樂園設施都是以卡通動畫的角色為主題。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第三，在機動遊戲刺激程度方面，海洋公園的機動遊戲是比較刺激的，例如有跳樓機、過山車等。但迪士尼樂園的就是比較溫和的，因為它的對象是年紀較小的兒童。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總括而言，海洋公園和迪士尼樂園在設施和交通方面有相同之處，而在面積、觀賞項目和機動遊戲刺激程度方面就有不同之處。</a:t>
                      </a:r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779039" y="615257"/>
            <a:ext cx="7759239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2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2764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sp>
        <p:nvSpPr>
          <p:cNvPr id="40" name="Freeform 19"/>
          <p:cNvSpPr/>
          <p:nvPr/>
        </p:nvSpPr>
        <p:spPr>
          <a:xfrm>
            <a:off x="310610" y="1675724"/>
            <a:ext cx="2628000" cy="828000"/>
          </a:xfrm>
          <a:prstGeom prst="wedgeRoundRect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主題：</a:t>
            </a:r>
            <a:r>
              <a:rPr lang="zh-TW" altLang="en-US" b="1" i="1" dirty="0">
                <a:latin typeface="+mn-ea"/>
              </a:rPr>
              <a:t>要比較甚麼</a:t>
            </a:r>
            <a:r>
              <a:rPr lang="zh-TW" altLang="en-US" b="1" i="1" dirty="0" smtClean="0">
                <a:latin typeface="+mn-ea"/>
              </a:rPr>
              <a:t>？</a:t>
            </a:r>
            <a:r>
              <a:rPr lang="en-US" altLang="zh-TW" b="1" i="1" dirty="0" smtClean="0">
                <a:latin typeface="+mn-ea"/>
              </a:rPr>
              <a:t>……</a:t>
            </a:r>
            <a:r>
              <a:rPr lang="zh-TW" altLang="en-US" b="1" i="1" dirty="0" smtClean="0">
                <a:latin typeface="+mn-ea"/>
              </a:rPr>
              <a:t>及</a:t>
            </a:r>
            <a:r>
              <a:rPr lang="en-US" altLang="zh-TW" b="1" i="1" dirty="0">
                <a:latin typeface="+mn-ea"/>
              </a:rPr>
              <a:t>……</a:t>
            </a:r>
            <a:r>
              <a:rPr lang="zh-TW" altLang="en-US" b="1" i="1" dirty="0">
                <a:latin typeface="+mn-ea"/>
              </a:rPr>
              <a:t>有甚麼相同</a:t>
            </a:r>
            <a:r>
              <a:rPr lang="zh-TW" altLang="en-US" b="1" i="1" dirty="0" smtClean="0">
                <a:latin typeface="+mn-ea"/>
              </a:rPr>
              <a:t>及不同？</a:t>
            </a:r>
            <a:endParaRPr lang="zh-TW" altLang="en-US" b="1" i="1" dirty="0">
              <a:latin typeface="+mn-ea"/>
            </a:endParaRPr>
          </a:p>
        </p:txBody>
      </p:sp>
      <p:sp>
        <p:nvSpPr>
          <p:cNvPr id="41" name="Freeform 19"/>
          <p:cNvSpPr/>
          <p:nvPr/>
        </p:nvSpPr>
        <p:spPr>
          <a:xfrm>
            <a:off x="3538847" y="1675723"/>
            <a:ext cx="4608000" cy="1440000"/>
          </a:xfrm>
          <a:prstGeom prst="wedgeRoundRect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kern="1200" dirty="0" smtClean="0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42" name="Freeform 19"/>
          <p:cNvSpPr/>
          <p:nvPr/>
        </p:nvSpPr>
        <p:spPr>
          <a:xfrm>
            <a:off x="8747084" y="1675724"/>
            <a:ext cx="2628000" cy="828000"/>
          </a:xfrm>
          <a:prstGeom prst="wedgeRoundRect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dirty="0"/>
              <a:t>歸納：</a:t>
            </a:r>
            <a:r>
              <a:rPr lang="zh-TW" altLang="en-US" b="1" i="1" dirty="0">
                <a:latin typeface="+mn-ea"/>
              </a:rPr>
              <a:t>我應如何歸納我的內容？哪些內容是關於同一方面？</a:t>
            </a:r>
          </a:p>
        </p:txBody>
      </p:sp>
      <p:cxnSp>
        <p:nvCxnSpPr>
          <p:cNvPr id="4" name="直線單箭頭接點 3"/>
          <p:cNvCxnSpPr/>
          <p:nvPr/>
        </p:nvCxnSpPr>
        <p:spPr>
          <a:xfrm>
            <a:off x="1028009" y="4669221"/>
            <a:ext cx="1504405" cy="124120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單箭頭接點 36"/>
          <p:cNvCxnSpPr>
            <a:stCxn id="36" idx="1"/>
            <a:endCxn id="65" idx="0"/>
          </p:cNvCxnSpPr>
          <p:nvPr/>
        </p:nvCxnSpPr>
        <p:spPr>
          <a:xfrm flipH="1">
            <a:off x="5162567" y="5306152"/>
            <a:ext cx="1278049" cy="60779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/>
          <p:cNvCxnSpPr>
            <a:endCxn id="78" idx="0"/>
          </p:cNvCxnSpPr>
          <p:nvPr/>
        </p:nvCxnSpPr>
        <p:spPr>
          <a:xfrm flipH="1">
            <a:off x="3050522" y="4550604"/>
            <a:ext cx="5180391" cy="136334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單箭頭接點 42"/>
          <p:cNvCxnSpPr/>
          <p:nvPr/>
        </p:nvCxnSpPr>
        <p:spPr>
          <a:xfrm>
            <a:off x="3038476" y="5350442"/>
            <a:ext cx="4903025" cy="4921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>
            <a:endCxn id="74" idx="0"/>
          </p:cNvCxnSpPr>
          <p:nvPr/>
        </p:nvCxnSpPr>
        <p:spPr>
          <a:xfrm flipH="1">
            <a:off x="8056323" y="5035072"/>
            <a:ext cx="2515277" cy="87535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圓角矩形 37"/>
          <p:cNvSpPr/>
          <p:nvPr/>
        </p:nvSpPr>
        <p:spPr>
          <a:xfrm>
            <a:off x="2150844" y="3477289"/>
            <a:ext cx="2261226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矩形 44"/>
          <p:cNvSpPr/>
          <p:nvPr/>
        </p:nvSpPr>
        <p:spPr>
          <a:xfrm>
            <a:off x="2368386" y="347728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海洋公園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241153" y="4370604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有機動遊戲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570367" y="5913949"/>
            <a:ext cx="1184400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交通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400323" y="5910422"/>
            <a:ext cx="3312000" cy="52200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機動遊戲刺激程度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2457819" y="5913949"/>
            <a:ext cx="1185405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設施</a:t>
            </a:r>
          </a:p>
        </p:txBody>
      </p:sp>
      <p:cxnSp>
        <p:nvCxnSpPr>
          <p:cNvPr id="83" name="直線單箭頭接點 82"/>
          <p:cNvCxnSpPr>
            <a:endCxn id="65" idx="0"/>
          </p:cNvCxnSpPr>
          <p:nvPr/>
        </p:nvCxnSpPr>
        <p:spPr>
          <a:xfrm>
            <a:off x="4522912" y="4600162"/>
            <a:ext cx="639655" cy="1313787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7616471" y="3477839"/>
            <a:ext cx="2261226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矩形 30"/>
          <p:cNvSpPr/>
          <p:nvPr/>
        </p:nvSpPr>
        <p:spPr>
          <a:xfrm>
            <a:off x="7628829" y="3477839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迪士尼樂園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32" name="圓角矩形 31"/>
          <p:cNvSpPr/>
          <p:nvPr/>
        </p:nvSpPr>
        <p:spPr>
          <a:xfrm>
            <a:off x="7222913" y="4200480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有機動遊戲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34" name="圓角矩形 33"/>
          <p:cNvSpPr/>
          <p:nvPr/>
        </p:nvSpPr>
        <p:spPr>
          <a:xfrm>
            <a:off x="3435036" y="4299471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乘坐港鐵或巴士</a:t>
            </a:r>
          </a:p>
        </p:txBody>
      </p:sp>
      <p:sp>
        <p:nvSpPr>
          <p:cNvPr id="36" name="圓角矩形 35"/>
          <p:cNvSpPr/>
          <p:nvPr/>
        </p:nvSpPr>
        <p:spPr>
          <a:xfrm>
            <a:off x="6440616" y="5126152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乘坐港鐵或巴士</a:t>
            </a:r>
          </a:p>
        </p:txBody>
      </p:sp>
      <p:sp>
        <p:nvSpPr>
          <p:cNvPr id="52" name="圓角矩形 51"/>
          <p:cNvSpPr/>
          <p:nvPr/>
        </p:nvSpPr>
        <p:spPr>
          <a:xfrm>
            <a:off x="2119634" y="4957411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機動遊戲較刺激</a:t>
            </a:r>
            <a:endParaRPr lang="en-US" altLang="zh-TW" sz="2000" b="1" dirty="0">
              <a:latin typeface="+mn-ea"/>
            </a:endParaRPr>
          </a:p>
        </p:txBody>
      </p:sp>
      <p:sp>
        <p:nvSpPr>
          <p:cNvPr id="53" name="圓角矩形 52"/>
          <p:cNvSpPr/>
          <p:nvPr/>
        </p:nvSpPr>
        <p:spPr>
          <a:xfrm>
            <a:off x="9660723" y="4656383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latin typeface="+mn-ea"/>
              </a:rPr>
              <a:t>機動遊戲</a:t>
            </a:r>
            <a:r>
              <a:rPr lang="zh-TW" altLang="en-US" sz="2000" b="1" dirty="0" smtClean="0">
                <a:latin typeface="+mn-ea"/>
              </a:rPr>
              <a:t>較溫和</a:t>
            </a:r>
            <a:endParaRPr lang="en-US" altLang="zh-TW" sz="20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830937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38" grpId="0" animBg="1"/>
      <p:bldP spid="45" grpId="0"/>
      <p:bldP spid="56" grpId="0" animBg="1"/>
      <p:bldP spid="65" grpId="0" animBg="1"/>
      <p:bldP spid="74" grpId="0" animBg="1"/>
      <p:bldP spid="78" grpId="0" animBg="1"/>
      <p:bldP spid="30" grpId="0" animBg="1"/>
      <p:bldP spid="31" grpId="0"/>
      <p:bldP spid="32" grpId="0" animBg="1"/>
      <p:bldP spid="34" grpId="0" animBg="1"/>
      <p:bldP spid="36" grpId="0" animBg="1"/>
      <p:bldP spid="52" grpId="0" animBg="1"/>
      <p:bldP spid="5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sp>
        <p:nvSpPr>
          <p:cNvPr id="88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36656" y="1648219"/>
            <a:ext cx="11349740" cy="3983324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89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772413"/>
              </p:ext>
            </p:extLst>
          </p:nvPr>
        </p:nvGraphicFramePr>
        <p:xfrm>
          <a:off x="347942" y="1912274"/>
          <a:ext cx="10913443" cy="340517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海洋公園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香港迪士尼樂園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42675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altLang="zh-TW" sz="3600" b="1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sp>
        <p:nvSpPr>
          <p:cNvPr id="23" name="矩形 22"/>
          <p:cNvSpPr/>
          <p:nvPr/>
        </p:nvSpPr>
        <p:spPr>
          <a:xfrm>
            <a:off x="6045363" y="2770879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有機動</a:t>
            </a:r>
            <a:r>
              <a:rPr lang="zh-TW" altLang="en-US" sz="2400" b="1" dirty="0" smtClean="0">
                <a:latin typeface="+mn-ea"/>
              </a:rPr>
              <a:t>遊戲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867702" y="4419849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機動遊戲較</a:t>
            </a:r>
            <a:r>
              <a:rPr lang="zh-TW" altLang="en-US" sz="2400" b="1" dirty="0" smtClean="0">
                <a:latin typeface="+mn-ea"/>
              </a:rPr>
              <a:t>刺激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813731" y="442653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機動遊戲較</a:t>
            </a:r>
            <a:r>
              <a:rPr lang="zh-TW" altLang="en-US" sz="2400" b="1" dirty="0" smtClean="0">
                <a:latin typeface="+mn-ea"/>
              </a:rPr>
              <a:t>溫和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948360" y="345296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乘坐港</a:t>
            </a:r>
            <a:r>
              <a:rPr lang="zh-TW" altLang="en-US" sz="2400" b="1" dirty="0" smtClean="0">
                <a:latin typeface="+mn-ea"/>
              </a:rPr>
              <a:t>鐵或巴士</a:t>
            </a:r>
            <a:endParaRPr lang="zh-TW" altLang="en-US" sz="2400" b="1" dirty="0">
              <a:latin typeface="+mn-ea"/>
            </a:endParaRPr>
          </a:p>
        </p:txBody>
      </p:sp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87027" y="278192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設施</a:t>
            </a:r>
          </a:p>
        </p:txBody>
      </p:sp>
      <p:sp>
        <p:nvSpPr>
          <p:cNvPr id="22" name="矩形 21"/>
          <p:cNvSpPr/>
          <p:nvPr/>
        </p:nvSpPr>
        <p:spPr>
          <a:xfrm>
            <a:off x="1283407" y="4322987"/>
            <a:ext cx="1498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機動遊戲</a:t>
            </a:r>
            <a:r>
              <a:rPr lang="en-US" altLang="zh-TW" sz="2400" b="1" dirty="0">
                <a:latin typeface="+mn-ea"/>
              </a:rPr>
              <a:t/>
            </a:r>
            <a:br>
              <a:rPr lang="en-US" altLang="zh-TW" sz="2400" b="1" dirty="0">
                <a:latin typeface="+mn-ea"/>
              </a:rPr>
            </a:br>
            <a:r>
              <a:rPr lang="zh-TW" altLang="en-US" sz="2400" b="1" dirty="0">
                <a:latin typeface="+mn-ea"/>
              </a:rPr>
              <a:t>刺激程度</a:t>
            </a:r>
          </a:p>
        </p:txBody>
      </p:sp>
      <p:sp>
        <p:nvSpPr>
          <p:cNvPr id="25" name="矩形 24"/>
          <p:cNvSpPr/>
          <p:nvPr/>
        </p:nvSpPr>
        <p:spPr>
          <a:xfrm>
            <a:off x="1587027" y="3484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交通</a:t>
            </a:r>
          </a:p>
        </p:txBody>
      </p:sp>
      <p:sp>
        <p:nvSpPr>
          <p:cNvPr id="2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9855643" y="1440321"/>
            <a:ext cx="2304000" cy="936000"/>
          </a:xfrm>
          <a:prstGeom prst="cloudCallout">
            <a:avLst/>
          </a:prstGeom>
          <a:solidFill>
            <a:srgbClr val="00206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  <p:sp>
        <p:nvSpPr>
          <p:cNvPr id="20" name="Freeform 19"/>
          <p:cNvSpPr/>
          <p:nvPr/>
        </p:nvSpPr>
        <p:spPr>
          <a:xfrm>
            <a:off x="120164" y="1171442"/>
            <a:ext cx="2304000" cy="936000"/>
          </a:xfrm>
          <a:prstGeom prst="cloudCallout">
            <a:avLst/>
          </a:prstGeom>
          <a:solidFill>
            <a:srgbClr val="002060"/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標記主題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247382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sp>
        <p:nvSpPr>
          <p:cNvPr id="88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36656" y="1648219"/>
            <a:ext cx="11349740" cy="4942706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89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7942" y="1912274"/>
          <a:ext cx="10913443" cy="442702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海洋公園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香港迪士尼樂園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426754"/>
                  </a:ext>
                </a:extLst>
              </a:tr>
              <a:tr h="737838">
                <a:tc rowSpan="3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350"/>
                  </a:ext>
                </a:extLst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1587027" y="278192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設施</a:t>
            </a:r>
          </a:p>
        </p:txBody>
      </p:sp>
      <p:sp>
        <p:nvSpPr>
          <p:cNvPr id="23" name="矩形 22"/>
          <p:cNvSpPr/>
          <p:nvPr/>
        </p:nvSpPr>
        <p:spPr>
          <a:xfrm>
            <a:off x="6045363" y="2618479"/>
            <a:ext cx="17235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有機動遊戲</a:t>
            </a:r>
            <a:endParaRPr lang="en-US" altLang="zh-TW" sz="2400" b="1" dirty="0" smtClean="0">
              <a:latin typeface="+mn-ea"/>
            </a:endParaRPr>
          </a:p>
          <a:p>
            <a:pPr algn="ctr"/>
            <a:r>
              <a:rPr lang="zh-TW" altLang="en-US" sz="2400" b="1" dirty="0" smtClean="0">
                <a:latin typeface="+mn-ea"/>
              </a:rPr>
              <a:t>有商店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83407" y="4097519"/>
            <a:ext cx="1498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機動遊戲</a:t>
            </a:r>
            <a:r>
              <a:rPr lang="en-US" altLang="zh-TW" sz="2400" b="1" dirty="0">
                <a:latin typeface="+mn-ea"/>
              </a:rPr>
              <a:t/>
            </a:r>
            <a:br>
              <a:rPr lang="en-US" altLang="zh-TW" sz="2400" b="1" dirty="0">
                <a:latin typeface="+mn-ea"/>
              </a:rPr>
            </a:br>
            <a:r>
              <a:rPr lang="zh-TW" altLang="en-US" sz="2400" b="1" dirty="0">
                <a:latin typeface="+mn-ea"/>
              </a:rPr>
              <a:t>刺激程度</a:t>
            </a:r>
          </a:p>
        </p:txBody>
      </p:sp>
      <p:sp>
        <p:nvSpPr>
          <p:cNvPr id="28" name="矩形 27"/>
          <p:cNvSpPr/>
          <p:nvPr/>
        </p:nvSpPr>
        <p:spPr>
          <a:xfrm>
            <a:off x="4483254" y="425140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較刺激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07083" y="4232688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較溫和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87027" y="3484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交通</a:t>
            </a:r>
          </a:p>
        </p:txBody>
      </p:sp>
      <p:sp>
        <p:nvSpPr>
          <p:cNvPr id="34" name="矩形 33"/>
          <p:cNvSpPr/>
          <p:nvPr/>
        </p:nvSpPr>
        <p:spPr>
          <a:xfrm>
            <a:off x="5948360" y="3452964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乘坐港</a:t>
            </a:r>
            <a:r>
              <a:rPr lang="zh-TW" altLang="en-US" sz="2400" b="1" dirty="0" smtClean="0">
                <a:latin typeface="+mn-ea"/>
              </a:rPr>
              <a:t>鐵或巴士</a:t>
            </a:r>
            <a:endParaRPr lang="zh-TW" altLang="en-US" sz="2400" b="1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74995" y="568314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面積</a:t>
            </a:r>
          </a:p>
        </p:txBody>
      </p:sp>
      <p:sp>
        <p:nvSpPr>
          <p:cNvPr id="31" name="矩形 30"/>
          <p:cNvSpPr/>
          <p:nvPr/>
        </p:nvSpPr>
        <p:spPr>
          <a:xfrm>
            <a:off x="4596251" y="57187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大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15642" y="569202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小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22627" y="500312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觀賞項目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75479" y="500312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有</a:t>
            </a:r>
            <a:r>
              <a:rPr lang="zh-TW" altLang="en-US" sz="2400" b="1" dirty="0" smtClean="0">
                <a:latin typeface="+mn-ea"/>
              </a:rPr>
              <a:t>海洋生物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179304" y="500903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有卡通</a:t>
            </a:r>
            <a:r>
              <a:rPr lang="zh-TW" altLang="en-US" sz="2400" b="1" dirty="0" smtClean="0">
                <a:latin typeface="+mn-ea"/>
              </a:rPr>
              <a:t>人物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24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4" name="Freeform 19"/>
          <p:cNvSpPr/>
          <p:nvPr/>
        </p:nvSpPr>
        <p:spPr>
          <a:xfrm>
            <a:off x="2233933" y="1217298"/>
            <a:ext cx="2304000" cy="936000"/>
          </a:xfrm>
          <a:prstGeom prst="cloudCallout">
            <a:avLst/>
          </a:prstGeom>
          <a:solidFill>
            <a:srgbClr val="002060"/>
          </a:solidFill>
          <a:ln w="76200">
            <a:solidFill>
              <a:srgbClr val="00B0F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2" name="圓角矩形 1"/>
          <p:cNvSpPr/>
          <p:nvPr/>
        </p:nvSpPr>
        <p:spPr>
          <a:xfrm>
            <a:off x="5798820" y="3025426"/>
            <a:ext cx="2280276" cy="398998"/>
          </a:xfrm>
          <a:prstGeom prst="round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5" name="圓角矩形 24"/>
          <p:cNvSpPr/>
          <p:nvPr/>
        </p:nvSpPr>
        <p:spPr>
          <a:xfrm>
            <a:off x="1322626" y="5022367"/>
            <a:ext cx="8911137" cy="1158095"/>
          </a:xfrm>
          <a:prstGeom prst="roundRect">
            <a:avLst/>
          </a:prstGeom>
          <a:noFill/>
          <a:ln w="762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6012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33</a:t>
            </a:fld>
            <a:endParaRPr lang="en-US" dirty="0"/>
          </a:p>
        </p:txBody>
      </p:sp>
      <p:sp>
        <p:nvSpPr>
          <p:cNvPr id="88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36656" y="1648219"/>
            <a:ext cx="11349740" cy="4942706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89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0548341"/>
              </p:ext>
            </p:extLst>
          </p:nvPr>
        </p:nvGraphicFramePr>
        <p:xfrm>
          <a:off x="347942" y="1912274"/>
          <a:ext cx="10913443" cy="442702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海洋公園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香港迪士尼樂園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altLang="zh-TW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426754"/>
                  </a:ext>
                </a:extLst>
              </a:tr>
              <a:tr h="737838">
                <a:tc rowSpan="3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altLang="zh-TW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350"/>
                  </a:ext>
                </a:extLst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1587027" y="278192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設施</a:t>
            </a:r>
          </a:p>
        </p:txBody>
      </p:sp>
      <p:sp>
        <p:nvSpPr>
          <p:cNvPr id="23" name="矩形 22"/>
          <p:cNvSpPr/>
          <p:nvPr/>
        </p:nvSpPr>
        <p:spPr>
          <a:xfrm>
            <a:off x="6753817" y="2605779"/>
            <a:ext cx="2948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主題樂園必備設施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83407" y="4097519"/>
            <a:ext cx="1498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機動遊戲</a:t>
            </a:r>
            <a:r>
              <a:rPr lang="en-US" altLang="zh-TW" sz="2400" b="1" dirty="0">
                <a:latin typeface="+mn-ea"/>
              </a:rPr>
              <a:t/>
            </a:r>
            <a:br>
              <a:rPr lang="en-US" altLang="zh-TW" sz="2400" b="1" dirty="0">
                <a:latin typeface="+mn-ea"/>
              </a:rPr>
            </a:br>
            <a:r>
              <a:rPr lang="zh-TW" altLang="en-US" sz="2400" b="1" dirty="0">
                <a:latin typeface="+mn-ea"/>
              </a:rPr>
              <a:t>刺激程度</a:t>
            </a:r>
          </a:p>
        </p:txBody>
      </p:sp>
      <p:sp>
        <p:nvSpPr>
          <p:cNvPr id="28" name="矩形 27"/>
          <p:cNvSpPr/>
          <p:nvPr/>
        </p:nvSpPr>
        <p:spPr>
          <a:xfrm>
            <a:off x="4483254" y="411170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較刺激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44152" y="410862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較溫和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87027" y="3484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交通</a:t>
            </a:r>
          </a:p>
        </p:txBody>
      </p:sp>
      <p:sp>
        <p:nvSpPr>
          <p:cNvPr id="34" name="矩形 33"/>
          <p:cNvSpPr/>
          <p:nvPr/>
        </p:nvSpPr>
        <p:spPr>
          <a:xfrm>
            <a:off x="4132198" y="349362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乘坐港</a:t>
            </a:r>
            <a:r>
              <a:rPr lang="zh-TW" altLang="en-US" sz="2400" b="1" dirty="0" smtClean="0">
                <a:latin typeface="+mn-ea"/>
              </a:rPr>
              <a:t>鐵或巴士</a:t>
            </a:r>
            <a:endParaRPr lang="zh-TW" altLang="en-US" sz="2400" b="1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74995" y="568314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面積</a:t>
            </a:r>
          </a:p>
        </p:txBody>
      </p:sp>
      <p:sp>
        <p:nvSpPr>
          <p:cNvPr id="31" name="矩形 30"/>
          <p:cNvSpPr/>
          <p:nvPr/>
        </p:nvSpPr>
        <p:spPr>
          <a:xfrm>
            <a:off x="4574469" y="558612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較大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15642" y="557772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小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22627" y="500312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觀賞項目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75479" y="481262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有</a:t>
            </a:r>
            <a:r>
              <a:rPr lang="zh-TW" altLang="en-US" sz="2400" b="1" dirty="0" smtClean="0">
                <a:latin typeface="+mn-ea"/>
              </a:rPr>
              <a:t>海洋生物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17404" y="483123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有卡通</a:t>
            </a:r>
            <a:r>
              <a:rPr lang="zh-TW" altLang="en-US" sz="2400" b="1" dirty="0" smtClean="0">
                <a:latin typeface="+mn-ea"/>
              </a:rPr>
              <a:t>人物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94463" y="2618479"/>
            <a:ext cx="17235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有機動遊戲</a:t>
            </a:r>
            <a:endParaRPr lang="en-US" altLang="zh-TW" sz="2400" b="1" dirty="0" smtClean="0">
              <a:latin typeface="+mn-ea"/>
            </a:endParaRPr>
          </a:p>
          <a:p>
            <a:pPr algn="ctr"/>
            <a:r>
              <a:rPr lang="zh-TW" altLang="en-US" sz="2400" b="1" dirty="0" smtClean="0">
                <a:latin typeface="+mn-ea"/>
              </a:rPr>
              <a:t>有商店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74507" y="2959975"/>
            <a:ext cx="2024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  <a:sym typeface="Wingdings" panose="05000000000000000000" pitchFamily="2" charset="2"/>
              </a:rPr>
              <a:t>購買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紀念品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91678" y="3504135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兩</a:t>
            </a:r>
            <a:r>
              <a:rPr lang="zh-TW" altLang="en-US" sz="2400" b="1" dirty="0">
                <a:latin typeface="+mn-ea"/>
              </a:rPr>
              <a:t>個地方都有港鐵及巴士直達</a:t>
            </a:r>
          </a:p>
        </p:txBody>
      </p:sp>
      <p:sp>
        <p:nvSpPr>
          <p:cNvPr id="2" name="矩形 1"/>
          <p:cNvSpPr/>
          <p:nvPr/>
        </p:nvSpPr>
        <p:spPr>
          <a:xfrm>
            <a:off x="3497252" y="445091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有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跳樓機、過山車</a:t>
            </a:r>
            <a:endParaRPr lang="zh-TW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7414535" y="443670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對象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是年紀較小的兒童</a:t>
            </a:r>
            <a:endParaRPr lang="zh-TW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3927986" y="518743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主題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是海洋</a:t>
            </a:r>
            <a:endParaRPr lang="zh-TW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7235988" y="5149334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以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卡通動畫的角色為主題</a:t>
            </a:r>
            <a:endParaRPr lang="zh-TW" altLang="en-US" sz="2400" b="1" dirty="0"/>
          </a:p>
        </p:txBody>
      </p:sp>
      <p:sp>
        <p:nvSpPr>
          <p:cNvPr id="6" name="矩形 5"/>
          <p:cNvSpPr/>
          <p:nvPr/>
        </p:nvSpPr>
        <p:spPr>
          <a:xfrm>
            <a:off x="3169286" y="5898633"/>
            <a:ext cx="3950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依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山而建，分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山上和山下</a:t>
            </a:r>
            <a:endParaRPr lang="zh-TW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8361402" y="591133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一塊平地</a:t>
            </a:r>
            <a:endParaRPr lang="zh-TW" altLang="en-US" sz="2400" b="1" dirty="0"/>
          </a:p>
        </p:txBody>
      </p:sp>
      <p:sp>
        <p:nvSpPr>
          <p:cNvPr id="40" name="Freeform 13"/>
          <p:cNvSpPr/>
          <p:nvPr/>
        </p:nvSpPr>
        <p:spPr>
          <a:xfrm>
            <a:off x="2789418" y="1303644"/>
            <a:ext cx="1872000" cy="576000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提供理由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41" name="Freeform 13"/>
          <p:cNvSpPr/>
          <p:nvPr/>
        </p:nvSpPr>
        <p:spPr>
          <a:xfrm>
            <a:off x="7101201" y="1295027"/>
            <a:ext cx="3024000" cy="576000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分析帶來的影響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42" name="Freeform 13"/>
          <p:cNvSpPr/>
          <p:nvPr/>
        </p:nvSpPr>
        <p:spPr>
          <a:xfrm>
            <a:off x="667104" y="1298970"/>
            <a:ext cx="1872000" cy="576000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提供細節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44" name="Freeform 13"/>
          <p:cNvSpPr/>
          <p:nvPr/>
        </p:nvSpPr>
        <p:spPr>
          <a:xfrm>
            <a:off x="4963028" y="1302156"/>
            <a:ext cx="1872000" cy="576000"/>
          </a:xfrm>
          <a:prstGeom prst="cloudCallout">
            <a:avLst/>
          </a:prstGeom>
          <a:solidFill>
            <a:srgbClr val="002060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舉出例子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4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</a:t>
            </a:r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8398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" grpId="0"/>
      <p:bldP spid="3" grpId="0"/>
      <p:bldP spid="4" grpId="0"/>
      <p:bldP spid="5" grpId="0"/>
      <p:bldP spid="6" grpId="0"/>
      <p:bldP spid="7" grpId="0"/>
      <p:bldP spid="40" grpId="0" animBg="1"/>
      <p:bldP spid="41" grpId="0" animBg="1"/>
      <p:bldP spid="42" grpId="0" animBg="1"/>
      <p:bldP spid="4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34</a:t>
            </a:fld>
            <a:endParaRPr lang="en-US" dirty="0"/>
          </a:p>
        </p:txBody>
      </p:sp>
      <p:sp>
        <p:nvSpPr>
          <p:cNvPr id="88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36656" y="1648219"/>
            <a:ext cx="11349740" cy="4942706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89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7942" y="1912274"/>
          <a:ext cx="10913443" cy="442702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海洋公園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香港迪士尼樂園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altLang="zh-TW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426754"/>
                  </a:ext>
                </a:extLst>
              </a:tr>
              <a:tr h="737838">
                <a:tc rowSpan="3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altLang="zh-TW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350"/>
                  </a:ext>
                </a:extLst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1587027" y="278192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設施</a:t>
            </a:r>
          </a:p>
        </p:txBody>
      </p:sp>
      <p:sp>
        <p:nvSpPr>
          <p:cNvPr id="23" name="矩形 22"/>
          <p:cNvSpPr/>
          <p:nvPr/>
        </p:nvSpPr>
        <p:spPr>
          <a:xfrm>
            <a:off x="6753817" y="2605779"/>
            <a:ext cx="2948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主題樂園必備設施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83407" y="4097519"/>
            <a:ext cx="1498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機動遊戲</a:t>
            </a:r>
            <a:r>
              <a:rPr lang="en-US" altLang="zh-TW" sz="2400" b="1" dirty="0">
                <a:latin typeface="+mn-ea"/>
              </a:rPr>
              <a:t/>
            </a:r>
            <a:br>
              <a:rPr lang="en-US" altLang="zh-TW" sz="2400" b="1" dirty="0">
                <a:latin typeface="+mn-ea"/>
              </a:rPr>
            </a:br>
            <a:r>
              <a:rPr lang="zh-TW" altLang="en-US" sz="2400" b="1" dirty="0">
                <a:latin typeface="+mn-ea"/>
              </a:rPr>
              <a:t>刺激程度</a:t>
            </a:r>
          </a:p>
        </p:txBody>
      </p:sp>
      <p:sp>
        <p:nvSpPr>
          <p:cNvPr id="28" name="矩形 27"/>
          <p:cNvSpPr/>
          <p:nvPr/>
        </p:nvSpPr>
        <p:spPr>
          <a:xfrm>
            <a:off x="4483254" y="411170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較刺激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44152" y="410862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較溫和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87027" y="3484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交通</a:t>
            </a:r>
          </a:p>
        </p:txBody>
      </p:sp>
      <p:sp>
        <p:nvSpPr>
          <p:cNvPr id="34" name="矩形 33"/>
          <p:cNvSpPr/>
          <p:nvPr/>
        </p:nvSpPr>
        <p:spPr>
          <a:xfrm>
            <a:off x="4132198" y="349362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乘坐港</a:t>
            </a:r>
            <a:r>
              <a:rPr lang="zh-TW" altLang="en-US" sz="2400" b="1" dirty="0" smtClean="0">
                <a:latin typeface="+mn-ea"/>
              </a:rPr>
              <a:t>鐵或巴士</a:t>
            </a:r>
            <a:endParaRPr lang="zh-TW" altLang="en-US" sz="2400" b="1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74995" y="568314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面積</a:t>
            </a:r>
          </a:p>
        </p:txBody>
      </p:sp>
      <p:sp>
        <p:nvSpPr>
          <p:cNvPr id="31" name="矩形 30"/>
          <p:cNvSpPr/>
          <p:nvPr/>
        </p:nvSpPr>
        <p:spPr>
          <a:xfrm>
            <a:off x="4574469" y="558612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較大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15642" y="557772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小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22627" y="500312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觀賞項目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75479" y="481262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有</a:t>
            </a:r>
            <a:r>
              <a:rPr lang="zh-TW" altLang="en-US" sz="2400" b="1" dirty="0" smtClean="0">
                <a:latin typeface="+mn-ea"/>
              </a:rPr>
              <a:t>海洋生物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17404" y="483123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有卡通</a:t>
            </a:r>
            <a:r>
              <a:rPr lang="zh-TW" altLang="en-US" sz="2400" b="1" dirty="0" smtClean="0">
                <a:latin typeface="+mn-ea"/>
              </a:rPr>
              <a:t>人物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194463" y="2618479"/>
            <a:ext cx="17235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有機動遊戲</a:t>
            </a:r>
            <a:endParaRPr lang="en-US" altLang="zh-TW" sz="2400" b="1" dirty="0" smtClean="0">
              <a:latin typeface="+mn-ea"/>
            </a:endParaRPr>
          </a:p>
          <a:p>
            <a:pPr algn="ctr"/>
            <a:r>
              <a:rPr lang="zh-TW" altLang="en-US" sz="2400" b="1" dirty="0" smtClean="0">
                <a:latin typeface="+mn-ea"/>
              </a:rPr>
              <a:t>有商店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74507" y="2959975"/>
            <a:ext cx="2024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  <a:sym typeface="Wingdings" panose="05000000000000000000" pitchFamily="2" charset="2"/>
              </a:rPr>
              <a:t>購買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紀念品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91678" y="3504135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兩</a:t>
            </a:r>
            <a:r>
              <a:rPr lang="zh-TW" altLang="en-US" sz="2400" b="1" dirty="0">
                <a:latin typeface="+mn-ea"/>
              </a:rPr>
              <a:t>個地方都有港鐵及巴士直達</a:t>
            </a:r>
          </a:p>
        </p:txBody>
      </p:sp>
      <p:sp>
        <p:nvSpPr>
          <p:cNvPr id="2" name="矩形 1"/>
          <p:cNvSpPr/>
          <p:nvPr/>
        </p:nvSpPr>
        <p:spPr>
          <a:xfrm>
            <a:off x="3497252" y="445091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有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跳樓機、過山車</a:t>
            </a:r>
            <a:endParaRPr lang="zh-TW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7414535" y="443670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對象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是年紀較小的兒童</a:t>
            </a:r>
            <a:endParaRPr lang="zh-TW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3927986" y="518743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主題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是海洋</a:t>
            </a:r>
            <a:endParaRPr lang="zh-TW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7235988" y="5149334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以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卡通動畫的角色為主題</a:t>
            </a:r>
            <a:endParaRPr lang="zh-TW" altLang="en-US" sz="2400" b="1" dirty="0"/>
          </a:p>
        </p:txBody>
      </p:sp>
      <p:sp>
        <p:nvSpPr>
          <p:cNvPr id="6" name="矩形 5"/>
          <p:cNvSpPr/>
          <p:nvPr/>
        </p:nvSpPr>
        <p:spPr>
          <a:xfrm>
            <a:off x="3169286" y="5898633"/>
            <a:ext cx="3950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依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山而建，分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山上和山下</a:t>
            </a:r>
            <a:endParaRPr lang="zh-TW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8361402" y="591133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一塊平地</a:t>
            </a:r>
            <a:endParaRPr lang="zh-TW" altLang="en-US" sz="2400" b="1" dirty="0"/>
          </a:p>
        </p:txBody>
      </p:sp>
      <p:sp>
        <p:nvSpPr>
          <p:cNvPr id="43" name="橢圓 42"/>
          <p:cNvSpPr/>
          <p:nvPr/>
        </p:nvSpPr>
        <p:spPr>
          <a:xfrm>
            <a:off x="2646755" y="2707121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8" name="橢圓 47"/>
          <p:cNvSpPr/>
          <p:nvPr/>
        </p:nvSpPr>
        <p:spPr>
          <a:xfrm>
            <a:off x="2646755" y="3516189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9" name="橢圓 48"/>
          <p:cNvSpPr/>
          <p:nvPr/>
        </p:nvSpPr>
        <p:spPr>
          <a:xfrm>
            <a:off x="2650546" y="4997954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4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0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3106073" y="3193613"/>
            <a:ext cx="2324885" cy="352019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chemeClr val="tx1"/>
                </a:solidFill>
                <a:latin typeface="+mn-ea"/>
              </a:rPr>
              <a:t>相同：由</a:t>
            </a:r>
            <a:r>
              <a:rPr lang="zh-TW" altLang="en-US" b="1" dirty="0">
                <a:solidFill>
                  <a:schemeClr val="tx1"/>
                </a:solidFill>
                <a:latin typeface="+mn-ea"/>
              </a:rPr>
              <a:t>主要到</a:t>
            </a:r>
            <a:r>
              <a:rPr lang="zh-TW" altLang="en-US" b="1" dirty="0" smtClean="0">
                <a:solidFill>
                  <a:schemeClr val="tx1"/>
                </a:solidFill>
                <a:latin typeface="+mn-ea"/>
              </a:rPr>
              <a:t>次要</a:t>
            </a:r>
            <a:endParaRPr lang="zh-TW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1" name="橢圓 50"/>
          <p:cNvSpPr/>
          <p:nvPr/>
        </p:nvSpPr>
        <p:spPr>
          <a:xfrm>
            <a:off x="2646755" y="5718743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2" name="橢圓 51"/>
          <p:cNvSpPr/>
          <p:nvPr/>
        </p:nvSpPr>
        <p:spPr>
          <a:xfrm>
            <a:off x="2646755" y="4207861"/>
            <a:ext cx="486492" cy="486492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5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3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3169313" y="6370916"/>
            <a:ext cx="2324885" cy="352019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chemeClr val="tx1"/>
                </a:solidFill>
                <a:latin typeface="+mn-ea"/>
              </a:rPr>
              <a:t>不同：由外到內</a:t>
            </a:r>
            <a:endParaRPr lang="zh-TW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4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9762831" y="2697940"/>
            <a:ext cx="2324885" cy="750471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 smtClean="0">
                <a:solidFill>
                  <a:schemeClr val="tx1"/>
                </a:solidFill>
                <a:latin typeface="+mn-ea"/>
              </a:rPr>
              <a:t>亦可先表達不同，之後表達相同</a:t>
            </a:r>
            <a:endParaRPr lang="zh-TW" altLang="en-US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9263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35</a:t>
            </a:fld>
            <a:endParaRPr lang="en-US" dirty="0"/>
          </a:p>
        </p:txBody>
      </p:sp>
      <p:sp>
        <p:nvSpPr>
          <p:cNvPr id="88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36656" y="1648219"/>
            <a:ext cx="11349740" cy="4942706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89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47942" y="1912274"/>
          <a:ext cx="10913443" cy="442702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海洋公園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香港迪士尼樂園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altLang="zh-TW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6426754"/>
                  </a:ext>
                </a:extLst>
              </a:tr>
              <a:tr h="737838">
                <a:tc rowSpan="3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altLang="zh-TW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400" b="1" kern="1200" dirty="0">
                        <a:solidFill>
                          <a:schemeClr val="tx1"/>
                        </a:solidFill>
                        <a:latin typeface="+mn-ea"/>
                        <a:ea typeface="+mn-ea"/>
                        <a:cs typeface="+mn-cs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81350"/>
                  </a:ext>
                </a:extLst>
              </a:tr>
            </a:tbl>
          </a:graphicData>
        </a:graphic>
      </p:graphicFrame>
      <p:sp>
        <p:nvSpPr>
          <p:cNvPr id="22" name="矩形 21"/>
          <p:cNvSpPr/>
          <p:nvPr/>
        </p:nvSpPr>
        <p:spPr>
          <a:xfrm>
            <a:off x="1587027" y="278192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設施</a:t>
            </a:r>
          </a:p>
        </p:txBody>
      </p:sp>
      <p:sp>
        <p:nvSpPr>
          <p:cNvPr id="23" name="矩形 22"/>
          <p:cNvSpPr/>
          <p:nvPr/>
        </p:nvSpPr>
        <p:spPr>
          <a:xfrm>
            <a:off x="6378037" y="2605779"/>
            <a:ext cx="294824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主題樂園必備設施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83407" y="4097519"/>
            <a:ext cx="14982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機動遊戲</a:t>
            </a:r>
            <a:r>
              <a:rPr lang="en-US" altLang="zh-TW" sz="2400" b="1" dirty="0">
                <a:latin typeface="+mn-ea"/>
              </a:rPr>
              <a:t/>
            </a:r>
            <a:br>
              <a:rPr lang="en-US" altLang="zh-TW" sz="2400" b="1" dirty="0">
                <a:latin typeface="+mn-ea"/>
              </a:rPr>
            </a:br>
            <a:r>
              <a:rPr lang="zh-TW" altLang="en-US" sz="2400" b="1" dirty="0">
                <a:latin typeface="+mn-ea"/>
              </a:rPr>
              <a:t>刺激程度</a:t>
            </a:r>
          </a:p>
        </p:txBody>
      </p:sp>
      <p:sp>
        <p:nvSpPr>
          <p:cNvPr id="28" name="矩形 27"/>
          <p:cNvSpPr/>
          <p:nvPr/>
        </p:nvSpPr>
        <p:spPr>
          <a:xfrm>
            <a:off x="4483254" y="4111707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較刺激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644152" y="410862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較溫和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587027" y="348429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交通</a:t>
            </a:r>
          </a:p>
        </p:txBody>
      </p:sp>
      <p:sp>
        <p:nvSpPr>
          <p:cNvPr id="34" name="矩形 33"/>
          <p:cNvSpPr/>
          <p:nvPr/>
        </p:nvSpPr>
        <p:spPr>
          <a:xfrm>
            <a:off x="4132198" y="3556251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乘坐港</a:t>
            </a:r>
            <a:r>
              <a:rPr lang="zh-TW" altLang="en-US" sz="2400" b="1" dirty="0" smtClean="0">
                <a:latin typeface="+mn-ea"/>
              </a:rPr>
              <a:t>鐵或巴士</a:t>
            </a:r>
            <a:endParaRPr lang="zh-TW" altLang="en-US" sz="2400" b="1" dirty="0">
              <a:latin typeface="+mn-ea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574995" y="568314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面積</a:t>
            </a:r>
          </a:p>
        </p:txBody>
      </p:sp>
      <p:sp>
        <p:nvSpPr>
          <p:cNvPr id="31" name="矩形 30"/>
          <p:cNvSpPr/>
          <p:nvPr/>
        </p:nvSpPr>
        <p:spPr>
          <a:xfrm>
            <a:off x="4574469" y="5586127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較大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15642" y="557772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較</a:t>
            </a:r>
            <a:r>
              <a:rPr lang="zh-TW" altLang="en-US" sz="2400" b="1" dirty="0" smtClean="0">
                <a:latin typeface="+mn-ea"/>
              </a:rPr>
              <a:t>小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22627" y="500312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觀賞項目</a:t>
            </a:r>
            <a:endParaRPr lang="en-GB" altLang="zh-TW" sz="2400" b="1" dirty="0"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75479" y="481262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有</a:t>
            </a:r>
            <a:r>
              <a:rPr lang="zh-TW" altLang="en-US" sz="2400" b="1" dirty="0" smtClean="0">
                <a:latin typeface="+mn-ea"/>
              </a:rPr>
              <a:t>海洋生物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217404" y="483123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>
                <a:latin typeface="+mn-ea"/>
              </a:rPr>
              <a:t>有卡通</a:t>
            </a:r>
            <a:r>
              <a:rPr lang="zh-TW" altLang="en-US" sz="2400" b="1" dirty="0" smtClean="0">
                <a:latin typeface="+mn-ea"/>
              </a:rPr>
              <a:t>人物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818683" y="2618479"/>
            <a:ext cx="17235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400" b="1" dirty="0" smtClean="0">
                <a:latin typeface="+mn-ea"/>
              </a:rPr>
              <a:t>有機動遊戲</a:t>
            </a:r>
            <a:endParaRPr lang="en-US" altLang="zh-TW" sz="2400" b="1" dirty="0" smtClean="0">
              <a:latin typeface="+mn-ea"/>
            </a:endParaRPr>
          </a:p>
          <a:p>
            <a:pPr algn="ctr"/>
            <a:r>
              <a:rPr lang="zh-TW" altLang="en-US" sz="2400" b="1" dirty="0" smtClean="0">
                <a:latin typeface="+mn-ea"/>
              </a:rPr>
              <a:t>有商店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98727" y="2959975"/>
            <a:ext cx="20249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  <a:sym typeface="Wingdings" panose="05000000000000000000" pitchFamily="2" charset="2"/>
              </a:rPr>
              <a:t>購買</a:t>
            </a:r>
            <a:r>
              <a:rPr lang="zh-TW" altLang="en-US" sz="2400" b="1" dirty="0">
                <a:latin typeface="+mn-ea"/>
                <a:sym typeface="Wingdings" panose="05000000000000000000" pitchFamily="2" charset="2"/>
              </a:rPr>
              <a:t>紀念品</a:t>
            </a:r>
            <a:endParaRPr lang="en-US" altLang="zh-TW" sz="2400" b="1" dirty="0">
              <a:latin typeface="+mn-ea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91678" y="3566765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TW" sz="2400" b="1" dirty="0" smtClean="0"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latin typeface="+mn-ea"/>
              </a:rPr>
              <a:t>兩</a:t>
            </a:r>
            <a:r>
              <a:rPr lang="zh-TW" altLang="en-US" sz="2400" b="1" dirty="0">
                <a:latin typeface="+mn-ea"/>
              </a:rPr>
              <a:t>個地方都有港鐵及巴士直達</a:t>
            </a:r>
          </a:p>
        </p:txBody>
      </p:sp>
      <p:sp>
        <p:nvSpPr>
          <p:cNvPr id="2" name="矩形 1"/>
          <p:cNvSpPr/>
          <p:nvPr/>
        </p:nvSpPr>
        <p:spPr>
          <a:xfrm>
            <a:off x="3497252" y="4450911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有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跳樓機、過山車</a:t>
            </a:r>
            <a:endParaRPr lang="zh-TW" altLang="en-US" sz="2400" b="1" dirty="0"/>
          </a:p>
        </p:txBody>
      </p:sp>
      <p:sp>
        <p:nvSpPr>
          <p:cNvPr id="3" name="矩形 2"/>
          <p:cNvSpPr/>
          <p:nvPr/>
        </p:nvSpPr>
        <p:spPr>
          <a:xfrm>
            <a:off x="7138963" y="443670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對象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是年紀較小的兒童</a:t>
            </a:r>
            <a:endParaRPr lang="zh-TW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3927986" y="518743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主題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是海洋</a:t>
            </a:r>
            <a:endParaRPr lang="zh-TW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7135780" y="5161860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以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卡通動畫的角色為主題</a:t>
            </a:r>
            <a:endParaRPr lang="zh-TW" altLang="en-US" sz="2400" b="1" dirty="0"/>
          </a:p>
        </p:txBody>
      </p:sp>
      <p:sp>
        <p:nvSpPr>
          <p:cNvPr id="6" name="矩形 5"/>
          <p:cNvSpPr/>
          <p:nvPr/>
        </p:nvSpPr>
        <p:spPr>
          <a:xfrm>
            <a:off x="3169286" y="5898633"/>
            <a:ext cx="395094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依</a:t>
            </a:r>
            <a:r>
              <a:rPr lang="zh-TW" altLang="en-US" sz="2400" b="1" dirty="0">
                <a:solidFill>
                  <a:schemeClr val="dk1"/>
                </a:solidFill>
                <a:latin typeface="+mn-ea"/>
              </a:rPr>
              <a:t>山而建，分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山上和山下</a:t>
            </a:r>
            <a:endParaRPr lang="zh-TW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8361402" y="591133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2400" b="1" dirty="0" smtClean="0">
                <a:solidFill>
                  <a:schemeClr val="dk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400" b="1" dirty="0" smtClean="0">
                <a:solidFill>
                  <a:schemeClr val="dk1"/>
                </a:solidFill>
                <a:latin typeface="+mn-ea"/>
              </a:rPr>
              <a:t>一塊平地</a:t>
            </a:r>
            <a:endParaRPr lang="zh-TW" altLang="en-US" sz="2400" b="1" dirty="0"/>
          </a:p>
        </p:txBody>
      </p:sp>
      <p:sp>
        <p:nvSpPr>
          <p:cNvPr id="43" name="橢圓 42"/>
          <p:cNvSpPr/>
          <p:nvPr/>
        </p:nvSpPr>
        <p:spPr>
          <a:xfrm>
            <a:off x="1008455" y="278332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1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8" name="橢圓 47"/>
          <p:cNvSpPr/>
          <p:nvPr/>
        </p:nvSpPr>
        <p:spPr>
          <a:xfrm>
            <a:off x="1008455" y="3592389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2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9" name="橢圓 48"/>
          <p:cNvSpPr/>
          <p:nvPr/>
        </p:nvSpPr>
        <p:spPr>
          <a:xfrm>
            <a:off x="1012246" y="5074154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4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1" name="橢圓 50"/>
          <p:cNvSpPr/>
          <p:nvPr/>
        </p:nvSpPr>
        <p:spPr>
          <a:xfrm>
            <a:off x="1008455" y="5794943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3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52" name="橢圓 51"/>
          <p:cNvSpPr/>
          <p:nvPr/>
        </p:nvSpPr>
        <p:spPr>
          <a:xfrm>
            <a:off x="1008455" y="4284061"/>
            <a:ext cx="360000" cy="36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rgbClr val="FF0000"/>
                </a:solidFill>
              </a:rPr>
              <a:t>5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779039" y="615257"/>
            <a:ext cx="7759239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44" name="群組 43"/>
          <p:cNvGrpSpPr/>
          <p:nvPr/>
        </p:nvGrpSpPr>
        <p:grpSpPr>
          <a:xfrm>
            <a:off x="56763" y="2443090"/>
            <a:ext cx="1728000" cy="399145"/>
            <a:chOff x="165253" y="2437246"/>
            <a:chExt cx="1728000" cy="399145"/>
          </a:xfrm>
        </p:grpSpPr>
        <p:sp>
          <p:nvSpPr>
            <p:cNvPr id="4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65253" y="2437246"/>
              <a:ext cx="1728000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相同之處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</a:p>
          </p:txBody>
        </p:sp>
        <p:sp>
          <p:nvSpPr>
            <p:cNvPr id="4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68666" y="2655769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群組 46"/>
          <p:cNvGrpSpPr/>
          <p:nvPr/>
        </p:nvGrpSpPr>
        <p:grpSpPr>
          <a:xfrm>
            <a:off x="456504" y="6092600"/>
            <a:ext cx="1728000" cy="363980"/>
            <a:chOff x="165253" y="3745158"/>
            <a:chExt cx="1728000" cy="363980"/>
          </a:xfrm>
        </p:grpSpPr>
        <p:sp>
          <p:nvSpPr>
            <p:cNvPr id="5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165253" y="3857138"/>
              <a:ext cx="1728000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不同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之處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</a:p>
          </p:txBody>
        </p:sp>
        <p:sp>
          <p:nvSpPr>
            <p:cNvPr id="5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69693" y="3745158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8" name="群組 57"/>
          <p:cNvGrpSpPr/>
          <p:nvPr/>
        </p:nvGrpSpPr>
        <p:grpSpPr>
          <a:xfrm>
            <a:off x="2275682" y="2653964"/>
            <a:ext cx="1905924" cy="375435"/>
            <a:chOff x="2364581" y="2692064"/>
            <a:chExt cx="1625074" cy="375435"/>
          </a:xfrm>
        </p:grpSpPr>
        <p:sp>
          <p:nvSpPr>
            <p:cNvPr id="59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534759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第一，在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0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1" y="288687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1" name="群組 60"/>
          <p:cNvGrpSpPr/>
          <p:nvPr/>
        </p:nvGrpSpPr>
        <p:grpSpPr>
          <a:xfrm>
            <a:off x="9258731" y="2466691"/>
            <a:ext cx="2358314" cy="351602"/>
            <a:chOff x="8621373" y="2735997"/>
            <a:chExt cx="2358314" cy="351602"/>
          </a:xfrm>
        </p:grpSpPr>
        <p:sp>
          <p:nvSpPr>
            <p:cNvPr id="62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8711687" y="2735997"/>
              <a:ext cx="2268000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，因為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</a:endParaRPr>
            </a:p>
          </p:txBody>
        </p:sp>
        <p:sp>
          <p:nvSpPr>
            <p:cNvPr id="63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8621373" y="290697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4" name="群組 63"/>
          <p:cNvGrpSpPr/>
          <p:nvPr/>
        </p:nvGrpSpPr>
        <p:grpSpPr>
          <a:xfrm>
            <a:off x="6380810" y="1645665"/>
            <a:ext cx="4237937" cy="375088"/>
            <a:chOff x="7591455" y="1508437"/>
            <a:chExt cx="4237937" cy="375088"/>
          </a:xfrm>
        </p:grpSpPr>
        <p:sp>
          <p:nvSpPr>
            <p:cNvPr id="65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7689392" y="1508437"/>
              <a:ext cx="4140000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r>
                <a:rPr lang="zh-TW" altLang="en-US" sz="1600" b="1" i="1" dirty="0">
                  <a:solidFill>
                    <a:schemeClr val="tx1"/>
                  </a:solidFill>
                </a:rPr>
                <a:t>我會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比較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及</a:t>
              </a:r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的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相同及不同之處</a:t>
              </a:r>
            </a:p>
          </p:txBody>
        </p:sp>
        <p:sp>
          <p:nvSpPr>
            <p:cNvPr id="66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7591455" y="1702903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7" name="群組 66"/>
          <p:cNvGrpSpPr/>
          <p:nvPr/>
        </p:nvGrpSpPr>
        <p:grpSpPr>
          <a:xfrm>
            <a:off x="2644153" y="3992648"/>
            <a:ext cx="1278311" cy="468000"/>
            <a:chOff x="2388050" y="3856419"/>
            <a:chExt cx="1278311" cy="468000"/>
          </a:xfrm>
        </p:grpSpPr>
        <p:sp>
          <p:nvSpPr>
            <p:cNvPr id="68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78361" y="3856419"/>
              <a:ext cx="1188000" cy="468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第三，</a:t>
              </a:r>
              <a:endParaRPr lang="en-US" altLang="zh-TW" sz="1600" b="1" i="1" dirty="0" smtClean="0">
                <a:solidFill>
                  <a:schemeClr val="tx1"/>
                </a:solidFill>
                <a:latin typeface="+mn-ea"/>
              </a:endParaRP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69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88050" y="4115961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0" name="群組 69"/>
          <p:cNvGrpSpPr/>
          <p:nvPr/>
        </p:nvGrpSpPr>
        <p:grpSpPr>
          <a:xfrm>
            <a:off x="2606091" y="4898097"/>
            <a:ext cx="1278312" cy="468000"/>
            <a:chOff x="2388049" y="4658564"/>
            <a:chExt cx="1278312" cy="432000"/>
          </a:xfrm>
        </p:grpSpPr>
        <p:sp>
          <p:nvSpPr>
            <p:cNvPr id="7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78361" y="4658564"/>
              <a:ext cx="1188000" cy="43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第二，</a:t>
              </a:r>
              <a:endParaRPr lang="en-US" altLang="zh-TW" sz="1600" b="1" i="1" dirty="0" smtClean="0">
                <a:solidFill>
                  <a:schemeClr val="tx1"/>
                </a:solidFill>
                <a:latin typeface="+mn-ea"/>
              </a:endParaRP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7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88049" y="490288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3" name="群組 72"/>
          <p:cNvGrpSpPr/>
          <p:nvPr/>
        </p:nvGrpSpPr>
        <p:grpSpPr>
          <a:xfrm>
            <a:off x="6226513" y="3923953"/>
            <a:ext cx="1204478" cy="566583"/>
            <a:chOff x="6476059" y="3670936"/>
            <a:chExt cx="1204478" cy="566583"/>
          </a:xfrm>
        </p:grpSpPr>
        <p:sp>
          <p:nvSpPr>
            <p:cNvPr id="7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6564537" y="3670936"/>
              <a:ext cx="1116000" cy="468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</a:t>
              </a:r>
              <a:endParaRPr lang="en-US" altLang="zh-TW" sz="1600" b="1" i="1" dirty="0" smtClean="0">
                <a:solidFill>
                  <a:schemeClr val="tx1"/>
                </a:solidFill>
                <a:latin typeface="+mn-ea"/>
              </a:endParaRP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例如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7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6476059" y="405689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6" name="群組 75"/>
          <p:cNvGrpSpPr/>
          <p:nvPr/>
        </p:nvGrpSpPr>
        <p:grpSpPr>
          <a:xfrm>
            <a:off x="6002847" y="4915334"/>
            <a:ext cx="1218346" cy="527526"/>
            <a:chOff x="5535931" y="4826469"/>
            <a:chExt cx="1218346" cy="527526"/>
          </a:xfrm>
        </p:grpSpPr>
        <p:sp>
          <p:nvSpPr>
            <p:cNvPr id="7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638277" y="4826469"/>
              <a:ext cx="1116000" cy="468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</a:t>
              </a:r>
              <a:endParaRPr lang="en-US" altLang="zh-TW" sz="1600" b="1" i="1" dirty="0" smtClean="0">
                <a:solidFill>
                  <a:schemeClr val="tx1"/>
                </a:solidFill>
                <a:latin typeface="+mn-ea"/>
              </a:endParaRP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因為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7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535931" y="5173373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9" name="群組 78"/>
          <p:cNvGrpSpPr/>
          <p:nvPr/>
        </p:nvGrpSpPr>
        <p:grpSpPr>
          <a:xfrm>
            <a:off x="10507342" y="4683049"/>
            <a:ext cx="1653366" cy="539566"/>
            <a:chOff x="9683631" y="4637061"/>
            <a:chExt cx="1653366" cy="539566"/>
          </a:xfrm>
        </p:grpSpPr>
        <p:sp>
          <p:nvSpPr>
            <p:cNvPr id="8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9788997" y="4637061"/>
              <a:ext cx="1548000" cy="468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而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</a:t>
              </a:r>
              <a:endParaRPr lang="en-US" altLang="zh-TW" sz="1600" b="1" i="1" dirty="0" smtClean="0">
                <a:solidFill>
                  <a:schemeClr val="tx1"/>
                </a:solidFill>
                <a:latin typeface="+mn-ea"/>
              </a:endParaRPr>
            </a:p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因為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683631" y="4996005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2" name="群組 81"/>
          <p:cNvGrpSpPr/>
          <p:nvPr/>
        </p:nvGrpSpPr>
        <p:grpSpPr>
          <a:xfrm>
            <a:off x="10507342" y="3910309"/>
            <a:ext cx="1291010" cy="541764"/>
            <a:chOff x="9250019" y="3822755"/>
            <a:chExt cx="1291010" cy="541764"/>
          </a:xfrm>
        </p:grpSpPr>
        <p:sp>
          <p:nvSpPr>
            <p:cNvPr id="8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9353029" y="3822755"/>
              <a:ext cx="1188000" cy="468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但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是，因為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</a:p>
          </p:txBody>
        </p:sp>
        <p:sp>
          <p:nvSpPr>
            <p:cNvPr id="8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250019" y="418389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5" name="群組 84"/>
          <p:cNvGrpSpPr/>
          <p:nvPr/>
        </p:nvGrpSpPr>
        <p:grpSpPr>
          <a:xfrm>
            <a:off x="4745884" y="6217469"/>
            <a:ext cx="5886314" cy="337457"/>
            <a:chOff x="4790956" y="5958121"/>
            <a:chExt cx="5886314" cy="337457"/>
          </a:xfrm>
        </p:grpSpPr>
        <p:sp>
          <p:nvSpPr>
            <p:cNvPr id="8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4881270" y="6043578"/>
              <a:ext cx="5796000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總括而言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方面有相同之處，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方面有不同之處</a:t>
              </a:r>
              <a:endParaRPr lang="zh-TW" altLang="en-US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8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4790956" y="5958121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0" name="群組 89"/>
          <p:cNvGrpSpPr/>
          <p:nvPr/>
        </p:nvGrpSpPr>
        <p:grpSpPr>
          <a:xfrm>
            <a:off x="2283702" y="3379266"/>
            <a:ext cx="1905922" cy="375435"/>
            <a:chOff x="2364582" y="2692064"/>
            <a:chExt cx="1625073" cy="375435"/>
          </a:xfrm>
        </p:grpSpPr>
        <p:sp>
          <p:nvSpPr>
            <p:cNvPr id="91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54896" y="2692064"/>
              <a:ext cx="1534759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第二，在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92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64582" y="2886877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3" name="群組 92"/>
          <p:cNvGrpSpPr/>
          <p:nvPr/>
        </p:nvGrpSpPr>
        <p:grpSpPr>
          <a:xfrm>
            <a:off x="9693270" y="3311775"/>
            <a:ext cx="2340000" cy="362561"/>
            <a:chOff x="8621373" y="2798802"/>
            <a:chExt cx="2780052" cy="362561"/>
          </a:xfrm>
        </p:grpSpPr>
        <p:sp>
          <p:nvSpPr>
            <p:cNvPr id="94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8711687" y="2798802"/>
              <a:ext cx="2689738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因為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</a:p>
          </p:txBody>
        </p:sp>
        <p:sp>
          <p:nvSpPr>
            <p:cNvPr id="95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8621373" y="2980741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6" name="群組 95"/>
          <p:cNvGrpSpPr/>
          <p:nvPr/>
        </p:nvGrpSpPr>
        <p:grpSpPr>
          <a:xfrm>
            <a:off x="2299511" y="5612402"/>
            <a:ext cx="1872000" cy="375012"/>
            <a:chOff x="2388049" y="4658564"/>
            <a:chExt cx="2107751" cy="375012"/>
          </a:xfrm>
        </p:grpSpPr>
        <p:sp>
          <p:nvSpPr>
            <p:cNvPr id="97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2478361" y="4658564"/>
              <a:ext cx="2017439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第一，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在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方面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98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2388049" y="4852954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群組 98"/>
          <p:cNvGrpSpPr/>
          <p:nvPr/>
        </p:nvGrpSpPr>
        <p:grpSpPr>
          <a:xfrm>
            <a:off x="5302895" y="5592679"/>
            <a:ext cx="1962311" cy="377534"/>
            <a:chOff x="5091759" y="4624061"/>
            <a:chExt cx="1962311" cy="377534"/>
          </a:xfrm>
        </p:grpSpPr>
        <p:sp>
          <p:nvSpPr>
            <p:cNvPr id="100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5182070" y="4624061"/>
              <a:ext cx="1872000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，是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01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5091759" y="4820973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群組 101"/>
          <p:cNvGrpSpPr/>
          <p:nvPr/>
        </p:nvGrpSpPr>
        <p:grpSpPr>
          <a:xfrm>
            <a:off x="9850641" y="5618712"/>
            <a:ext cx="1653338" cy="468000"/>
            <a:chOff x="9434660" y="4725154"/>
            <a:chExt cx="1653338" cy="468000"/>
          </a:xfrm>
        </p:grpSpPr>
        <p:sp>
          <p:nvSpPr>
            <p:cNvPr id="103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9539998" y="4725154"/>
              <a:ext cx="1548000" cy="468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TW" altLang="en-US" sz="1600" b="1" i="1" dirty="0">
                  <a:solidFill>
                    <a:schemeClr val="tx1"/>
                  </a:solidFill>
                  <a:latin typeface="+mn-ea"/>
                </a:rPr>
                <a:t>而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是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  <a:latin typeface="+mn-ea"/>
                </a:rPr>
                <a:t>，是</a:t>
              </a:r>
              <a:r>
                <a:rPr lang="en-US" altLang="zh-TW" sz="1600" b="1" i="1" dirty="0" smtClean="0">
                  <a:solidFill>
                    <a:schemeClr val="tx1"/>
                  </a:solidFill>
                  <a:latin typeface="+mn-ea"/>
                </a:rPr>
                <a:t>……</a:t>
              </a:r>
              <a:endParaRPr lang="en-US" altLang="zh-TW" sz="1600" b="1" i="1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04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9434660" y="4878095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5" name="群組 104"/>
          <p:cNvGrpSpPr/>
          <p:nvPr/>
        </p:nvGrpSpPr>
        <p:grpSpPr>
          <a:xfrm>
            <a:off x="8055127" y="2978323"/>
            <a:ext cx="2394314" cy="364128"/>
            <a:chOff x="8621373" y="2735997"/>
            <a:chExt cx="2394314" cy="364128"/>
          </a:xfrm>
        </p:grpSpPr>
        <p:sp>
          <p:nvSpPr>
            <p:cNvPr id="106" name="Rectangle: Rounded Corners 41">
              <a:extLst>
                <a:ext uri="{FF2B5EF4-FFF2-40B4-BE49-F238E27FC236}">
                  <a16:creationId xmlns:a16="http://schemas.microsoft.com/office/drawing/2014/main" id="{C7D5EB54-4291-47FA-B403-3DE72D7DA215}"/>
                </a:ext>
              </a:extLst>
            </p:cNvPr>
            <p:cNvSpPr/>
            <p:nvPr/>
          </p:nvSpPr>
          <p:spPr>
            <a:xfrm>
              <a:off x="8711687" y="2735997"/>
              <a:ext cx="2304000" cy="252000"/>
            </a:xfrm>
            <a:prstGeom prst="roundRect">
              <a:avLst>
                <a:gd name="adj" fmla="val 790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600" b="1" i="1" dirty="0" smtClean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都</a:t>
              </a:r>
              <a:r>
                <a:rPr lang="zh-TW" altLang="en-US" sz="1600" b="1" i="1" dirty="0">
                  <a:solidFill>
                    <a:schemeClr val="tx1"/>
                  </a:solidFill>
                </a:rPr>
                <a:t>是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  <a:r>
                <a:rPr lang="zh-TW" altLang="en-US" sz="1600" b="1" i="1" dirty="0" smtClean="0">
                  <a:solidFill>
                    <a:schemeClr val="tx1"/>
                  </a:solidFill>
                </a:rPr>
                <a:t>，可以</a:t>
              </a:r>
              <a:r>
                <a:rPr lang="en-US" altLang="zh-TW" sz="1600" b="1" i="1" dirty="0">
                  <a:solidFill>
                    <a:schemeClr val="tx1"/>
                  </a:solidFill>
                </a:rPr>
                <a:t>……</a:t>
              </a:r>
            </a:p>
          </p:txBody>
        </p:sp>
        <p:sp>
          <p:nvSpPr>
            <p:cNvPr id="107" name="Oval 42">
              <a:extLst>
                <a:ext uri="{FF2B5EF4-FFF2-40B4-BE49-F238E27FC236}">
                  <a16:creationId xmlns:a16="http://schemas.microsoft.com/office/drawing/2014/main" id="{91C7837D-6A5F-4AA6-91A6-500869112813}"/>
                </a:ext>
              </a:extLst>
            </p:cNvPr>
            <p:cNvSpPr/>
            <p:nvPr/>
          </p:nvSpPr>
          <p:spPr>
            <a:xfrm>
              <a:off x="8621373" y="2919503"/>
              <a:ext cx="180624" cy="18062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03200" dist="76200" dir="2700000" algn="tr" rotWithShape="0">
                <a:prstClr val="black">
                  <a:alpha val="2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 b="1" i="1" dirty="0">
                <a:solidFill>
                  <a:schemeClr val="bg1"/>
                </a:solidFill>
              </a:endParaRPr>
            </a:p>
          </p:txBody>
        </p:sp>
      </p:grpSp>
      <p:sp>
        <p:nvSpPr>
          <p:cNvPr id="10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3672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運用比較模範短語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226775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6422821"/>
              </p:ext>
            </p:extLst>
          </p:nvPr>
        </p:nvGraphicFramePr>
        <p:xfrm>
          <a:off x="498632" y="1805882"/>
          <a:ext cx="11039646" cy="460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39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33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點題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我會比較海洋公園及香港迪士尼樂園的相同及不同之處。</a:t>
                      </a:r>
                      <a:endParaRPr lang="en-US" sz="2000" b="0" i="1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相同之處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相同之處方面，第一，在設施方面，它們都是有機動遊戲的，因為它們都是作為大型主題公園吸引遊客的必備設施，另外它們都是有商店的，可以讓遊客購買紀念品。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第二，在交通方面，遊客都是可以選擇乘搭港鐵或巴士前往兩個地方的，因為兩個地方都有港鐵及巴士直達。</a:t>
                      </a:r>
                      <a:endParaRPr lang="en-US" sz="2000" b="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不同之處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不同之處方面，第一，在面積方面，海洋公園是較大的，它是依山而建，分山上和山下兩大部分的，而迪士尼樂園就是較小的，只是一塊平地。</a:t>
                      </a:r>
                      <a:endParaRPr lang="en-US" altLang="zh-TW" sz="2000" b="0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第二，在觀賞項目方面，海洋公園是有海洋生物的，因為海洋公園的主題是海洋。而迪士尼樂園就是有卡通人物的，因為樂園設施都是以卡通動畫的角色為主題。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第三，在機動遊戲刺激程度方面，海洋公園的機動遊戲是比較刺激的，例如有跳樓機、過山車等。但迪士尼樂園的就是比較溫和的，因為它的對象是年紀較小的兒童。</a:t>
                      </a:r>
                      <a:endParaRPr lang="en-US" altLang="zh-TW" sz="1800" b="0" i="1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總結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ea"/>
                          <a:ea typeface="+mn-ea"/>
                          <a:cs typeface="+mn-cs"/>
                        </a:rPr>
                        <a:t>總括而言，海洋公園和迪士尼樂園在設施和交通方面有相同之處，而在面積、觀賞項目和機動遊戲刺激程度方面就有不同之處。</a:t>
                      </a:r>
                      <a:endParaRPr lang="en-US" sz="1800" b="0" kern="1200" dirty="0" smtClean="0">
                        <a:solidFill>
                          <a:schemeClr val="tx1"/>
                        </a:solidFill>
                        <a:effectLst/>
                        <a:latin typeface="+mn-ea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779039" y="615257"/>
            <a:ext cx="7759239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海洋</a:t>
            </a:r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公園和香港迪士尼樂園有甚麼異同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36</a:t>
            </a:fld>
            <a:endParaRPr lang="en-US" dirty="0"/>
          </a:p>
        </p:txBody>
      </p:sp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2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4962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5"/>
            <a:ext cx="6018885" cy="3673963"/>
            <a:chOff x="1625343" y="1610555"/>
            <a:chExt cx="6018885" cy="3673963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5"/>
              <a:ext cx="2916000" cy="3673963"/>
              <a:chOff x="4728228" y="1784180"/>
              <a:chExt cx="2814714" cy="4078939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2972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0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33757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3655507" y="2445006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58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3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3477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247755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3551519" y="303043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200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7127522" y="5945526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320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9" name="群組 158"/>
          <p:cNvGrpSpPr>
            <a:grpSpLocks noChangeAspect="1"/>
          </p:cNvGrpSpPr>
          <p:nvPr/>
        </p:nvGrpSpPr>
        <p:grpSpPr>
          <a:xfrm>
            <a:off x="8202020" y="2257359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60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61" name="文字方塊 160"/>
            <p:cNvSpPr txBox="1"/>
            <p:nvPr/>
          </p:nvSpPr>
          <p:spPr>
            <a:xfrm>
              <a:off x="1008811" y="1451881"/>
              <a:ext cx="3166461" cy="22983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不同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分別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相異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異同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共同之處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相似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</a:t>
              </a: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相同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一些標示比較的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4" name="群組 23"/>
          <p:cNvGrpSpPr>
            <a:grpSpLocks noChangeAspect="1"/>
          </p:cNvGrpSpPr>
          <p:nvPr/>
        </p:nvGrpSpPr>
        <p:grpSpPr>
          <a:xfrm>
            <a:off x="4553322" y="3210430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1008811" y="1979571"/>
              <a:ext cx="3166461" cy="12429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還是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或是</a:t>
              </a:r>
            </a:p>
          </p:txBody>
        </p:sp>
      </p:grpSp>
      <p:grpSp>
        <p:nvGrpSpPr>
          <p:cNvPr id="27" name="群組 26"/>
          <p:cNvGrpSpPr>
            <a:grpSpLocks noChangeAspect="1"/>
          </p:cNvGrpSpPr>
          <p:nvPr/>
        </p:nvGrpSpPr>
        <p:grpSpPr>
          <a:xfrm>
            <a:off x="408672" y="2705526"/>
            <a:ext cx="3399525" cy="3240000"/>
            <a:chOff x="736854" y="737158"/>
            <a:chExt cx="3710376" cy="372775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2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737158"/>
              <a:ext cx="3710376" cy="3727751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sz="360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1008811" y="1692743"/>
              <a:ext cx="3166461" cy="1816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比較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對比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對照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272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構比較組織圖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運用比較模範短語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669343" y="3196707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4981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5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E57C4"/>
      </a:hlink>
      <a:folHlink>
        <a:srgbClr val="072B6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17660</TotalTime>
  <Words>3993</Words>
  <Application>Microsoft Office PowerPoint</Application>
  <PresentationFormat>寬螢幕</PresentationFormat>
  <Paragraphs>649</Paragraphs>
  <Slides>36</Slides>
  <Notes>35</Notes>
  <HiddenSlides>0</HiddenSlides>
  <MMClips>0</MMClips>
  <ScaleCrop>false</ScaleCrop>
  <HeadingPairs>
    <vt:vector size="6" baseType="variant">
      <vt:variant>
        <vt:lpstr>使用字型</vt:lpstr>
      </vt:variant>
      <vt:variant>
        <vt:i4>12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36</vt:i4>
      </vt:variant>
    </vt:vector>
  </HeadingPairs>
  <TitlesOfParts>
    <vt:vector size="49" baseType="lpstr">
      <vt:lpstr>DFPBiaoKaiShu-B5</vt:lpstr>
      <vt:lpstr>Heebo Light</vt:lpstr>
      <vt:lpstr>Microsoft JhengHei UI</vt:lpstr>
      <vt:lpstr>Poppins</vt:lpstr>
      <vt:lpstr>微軟正黑體</vt:lpstr>
      <vt:lpstr>微軟正黑體</vt:lpstr>
      <vt:lpstr>新細明體</vt:lpstr>
      <vt:lpstr>Arial</vt:lpstr>
      <vt:lpstr>Calibri</vt:lpstr>
      <vt:lpstr>Courier New</vt:lpstr>
      <vt:lpstr>Segoe UI Light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797</cp:revision>
  <dcterms:created xsi:type="dcterms:W3CDTF">2022-06-23T09:13:07Z</dcterms:created>
  <dcterms:modified xsi:type="dcterms:W3CDTF">2023-10-04T08:58:56Z</dcterms:modified>
</cp:coreProperties>
</file>